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77" r:id="rId3"/>
    <p:sldId id="258" r:id="rId4"/>
    <p:sldId id="272" r:id="rId5"/>
    <p:sldId id="269" r:id="rId6"/>
    <p:sldId id="275" r:id="rId7"/>
    <p:sldId id="265" r:id="rId8"/>
    <p:sldId id="268" r:id="rId9"/>
    <p:sldId id="271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1"/>
    <p:restoredTop sz="94632"/>
  </p:normalViewPr>
  <p:slideViewPr>
    <p:cSldViewPr snapToGrid="0">
      <p:cViewPr varScale="1">
        <p:scale>
          <a:sx n="101" d="100"/>
          <a:sy n="101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0B90A-BFB1-6C42-9843-F3706BDF88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28A4-5001-4042-824D-5B0627FD6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7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28A4-5001-4042-824D-5B0627FD6A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4E57E-5928-A238-3610-0A79F892E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779DF-DFC8-4EBB-022C-0FFD7AD8E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519D3-A1D9-DBD9-AF5E-4EE219ACC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03C33-50ED-B7F1-6C37-237E0E6FF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28A4-5001-4042-824D-5B0627FD6A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2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358D-B188-33AE-CAE7-2817439B4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01409-598C-15AE-0DF3-950B75F0B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2C66E-EAF5-096A-BD72-CADF4954E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3A5EA-8A99-A1F8-26CF-9AB7278C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40205-850E-A949-7814-812B7D92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BA75-48DD-05F2-560C-BBF04647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13863-A6CB-D0A9-DBC0-8E157E433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91C88-0B5B-7240-BB62-C6CF24CA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F63AA-E48C-3A73-ED18-67AD4906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012A-26C0-D7D0-269D-5CB3F2F1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846E4-C7D0-798B-3FC9-F758A2E04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D070D-FF1A-40B0-F51B-80FBD7E3D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CF86F-DDC6-6CF6-65B6-A400324F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3C7E7-0E35-8150-1C30-E5EFBAE6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47C51-F9EA-2457-7BCC-5370E932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4A7C-28E8-5505-3AA3-90BEBDF0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ECD5-E5EB-6F1A-1C78-609E86111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9FAA6-8B36-7591-55DB-D9FE2EEF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A6B24-B6F0-5BE9-99FA-9CF99196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307F8-071A-886D-769F-51FC27C0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1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113F-8E5F-A54C-BFA6-3C8601B0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761ED-0DAB-E9E3-776D-584B85373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5D518-E6E5-DA05-F9CA-4795C180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7183E-CB52-F193-41A7-B5DA0DA4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5596-63AA-51BD-F960-34FBA4CF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A2FD-CD99-8B7A-E1B6-F83BE843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756D-F35E-B35C-4F4C-35CC7F12D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2D574-07DC-FF4F-F1AD-76C761024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E0879-8300-11BB-4710-8D2F371C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B466C-DA3F-3633-B78A-72B89F59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1D2E0-66D9-E044-E19A-3F69FC5A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3F8A-C04E-18F0-EF51-850A5F1A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6E13-5B34-B521-08BD-C934A52BC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3AB4F-509C-DD84-2DCB-95D1EEB0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600EE-7A51-43C3-AB30-747BD670C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A5DB4-EB3E-F1E6-7189-F476B9BB7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2BBA8-730F-F63A-B551-58444B1D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9EDB1-1AD5-EE44-6034-1A5FC389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B92B8-31B9-9864-D42B-22F92118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2C23-046A-0998-9DB7-A289DDF4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A9354-EFEE-B8D1-9721-ABEE9901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470A1-19B7-1774-4A83-CA98F4B6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C5E74-55F4-A6B9-51DD-B2A8C296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C1ACA-02BB-928D-3A32-CF997739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A25F1-4C3B-060E-10B3-FB90B8D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A73C4-4598-ADF1-9F52-4472D330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A989-FACC-E9F1-605D-52DEDB23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398B8-BFED-7FEB-7A6F-B2FA088D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B986D-78DC-A24C-5202-1DDBDDF3C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EE08B-6E51-3687-3C0B-0BB2E175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488E1-27C8-5D54-9674-4599339D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3BA0-C1F8-B913-C401-E8D8AB46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5524-29C4-E211-3785-903403BE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5C99D-FF4E-01B9-BDF9-CCD58C3AD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7FD32-3760-EE1E-B548-DCF060AA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A4357-17DA-5254-E5EA-C00A39E1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FD173-F0EF-6387-D6AA-0E0B9A0A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91AD1-D71B-D640-FCA2-3A1B38A8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9E4C2-F0CB-D6D2-CC5F-4C898BA1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1264-A7A4-45B2-DEE3-0E750E86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28DA9-D8D0-61A0-3B99-2304A2BB2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4CF00-C000-238E-1D75-CC1F74D12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D04D0-311E-8F0C-E911-53EDA7325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tomeinflower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.co.uk/extras/indybest/gadgets-tech/fitbit-sense-2-review-b219175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71609-6CFE-5110-E944-1D0226FFF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12A84-830B-3C73-CF13-6CE757CB6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79609-76E1-D4F1-01A4-99BE2E0CC544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75E69A-62A0-60A3-80F7-99131EFB56C3}"/>
              </a:ext>
            </a:extLst>
          </p:cNvPr>
          <p:cNvSpPr txBox="1"/>
          <p:nvPr/>
        </p:nvSpPr>
        <p:spPr>
          <a:xfrm>
            <a:off x="6158966" y="2349661"/>
            <a:ext cx="4849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/>
                <a:latin typeface="Arsenal" pitchFamily="2" charset="77"/>
                <a:ea typeface="Calibri" panose="020F0502020204030204" pitchFamily="34" charset="0"/>
              </a:rPr>
              <a:t>Let’s create a calmer world together in just 15 minutes a day.</a:t>
            </a:r>
            <a:endParaRPr lang="en-US" sz="3600" dirty="0">
              <a:solidFill>
                <a:srgbClr val="002060"/>
              </a:solidFill>
              <a:latin typeface="Arsen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721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6A929-D6FA-ED9A-97EF-CD7A7C0E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B5A446-05A7-0F59-71D9-45225ECC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ED9B5-9D6C-3CCA-EED1-CE25DE93F306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028EA-EED2-3A98-A7B2-3ECDF5C76D75}"/>
              </a:ext>
            </a:extLst>
          </p:cNvPr>
          <p:cNvSpPr txBox="1"/>
          <p:nvPr/>
        </p:nvSpPr>
        <p:spPr>
          <a:xfrm>
            <a:off x="6327648" y="1257968"/>
            <a:ext cx="470611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better life is accessible to everyone by engaging</a:t>
            </a:r>
          </a:p>
          <a:p>
            <a:pPr algn="ctr"/>
            <a:endParaRPr lang="en-US" sz="3000" kern="100" dirty="0">
              <a:solidFill>
                <a:srgbClr val="002060"/>
              </a:solidFill>
              <a:latin typeface="Arsenal" pitchFamily="2" charset="77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44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5 Senses</a:t>
            </a:r>
            <a:endParaRPr lang="en-US" sz="4400" kern="100" dirty="0">
              <a:solidFill>
                <a:srgbClr val="002060"/>
              </a:solidFill>
              <a:latin typeface="Arsenal" pitchFamily="2" charset="77"/>
              <a:ea typeface="Calibri" panose="020F0502020204030204" pitchFamily="34" charset="0"/>
              <a:cs typeface="Gotu" pitchFamily="2" charset="77"/>
            </a:endParaRPr>
          </a:p>
          <a:p>
            <a:pPr algn="ctr"/>
            <a:endParaRPr lang="en-US" sz="42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Arsenal" pitchFamily="2" charset="77"/>
              </a:rPr>
              <a:t>Aloha and see</a:t>
            </a:r>
            <a:r>
              <a:rPr lang="en-US" sz="30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you soon at </a:t>
            </a:r>
            <a:r>
              <a:rPr lang="en-US" sz="28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https://talktomeinflowers.com/</a:t>
            </a:r>
            <a:endParaRPr lang="en-US" sz="28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endParaRPr lang="en-US" sz="4200" dirty="0">
              <a:solidFill>
                <a:srgbClr val="002060"/>
              </a:solidFill>
              <a:latin typeface="Arsen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61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87C2A-0C42-7D7F-03CA-A24624E2C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B9B08-8E6E-4024-693C-FD765879C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1F260-8692-C00C-5B5E-CD366D32C35C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1B145-074C-1098-F77F-A5AF44CE709F}"/>
              </a:ext>
            </a:extLst>
          </p:cNvPr>
          <p:cNvSpPr txBox="1"/>
          <p:nvPr/>
        </p:nvSpPr>
        <p:spPr>
          <a:xfrm>
            <a:off x="5839968" y="1886365"/>
            <a:ext cx="57180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Stress tracking is taking off.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 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Stress detection is insightful—but can be stressful for wearable subscribers.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5 Senses </a:t>
            </a:r>
            <a:r>
              <a:rPr lang="en-US" sz="26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delivers immediate, real and personalized stress relief in 15 minutes.</a:t>
            </a:r>
          </a:p>
        </p:txBody>
      </p:sp>
    </p:spTree>
    <p:extLst>
      <p:ext uri="{BB962C8B-B14F-4D97-AF65-F5344CB8AC3E}">
        <p14:creationId xmlns:p14="http://schemas.microsoft.com/office/powerpoint/2010/main" val="63200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92E362-106B-1B79-540F-8E7F6DF3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263EE5-2A5E-A997-7699-7DE30C780D80}"/>
              </a:ext>
            </a:extLst>
          </p:cNvPr>
          <p:cNvSpPr txBox="1"/>
          <p:nvPr/>
        </p:nvSpPr>
        <p:spPr>
          <a:xfrm>
            <a:off x="5613722" y="592161"/>
            <a:ext cx="62271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r>
              <a:rPr lang="en-US" sz="54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5 Senses</a:t>
            </a:r>
            <a:endParaRPr lang="en-US" sz="28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endParaRPr lang="en-US" sz="26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r>
              <a:rPr lang="en-US" sz="2600" b="1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Plug &amp; Play Stress Relief for Wearable Tech</a:t>
            </a:r>
            <a:endParaRPr lang="en-US" sz="2200" b="1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Founder: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Dr. Katrina Nakamura, Stress scientist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(808) 319-7754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Katrina@Sustainability-Incubator.com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u" pitchFamily="2" charset="77"/>
                <a:ea typeface="+mn-ea"/>
                <a:cs typeface="Gotu" pitchFamily="2" charset="77"/>
              </a:rPr>
              <a:t>Co-Winner of the Partnership for Freedom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u" pitchFamily="2" charset="77"/>
                <a:ea typeface="+mn-ea"/>
                <a:cs typeface="Gotu" pitchFamily="2" charset="77"/>
              </a:rPr>
              <a:t>Grand Prize for tech to eliminate modern slavery </a:t>
            </a:r>
            <a:endParaRPr lang="en-US" sz="2400" dirty="0">
              <a:latin typeface="Arsenal" pitchFamily="2" charset="77"/>
              <a:cs typeface="Gotu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840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73F47-5AC7-4F63-52CD-388328D9F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ABC43-276A-8D44-4AAD-DDB8C9D1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334A34-1A8B-DEE1-8110-BDBFB9B65AF4}"/>
              </a:ext>
            </a:extLst>
          </p:cNvPr>
          <p:cNvSpPr txBox="1"/>
          <p:nvPr/>
        </p:nvSpPr>
        <p:spPr>
          <a:xfrm>
            <a:off x="5477907" y="486438"/>
            <a:ext cx="6227180" cy="606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3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5 Senses is a lightweight, secure, web-based and </a:t>
            </a:r>
            <a:r>
              <a:rPr lang="en-US" sz="2300" b="1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en-US" sz="23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stress mitigation delivering real and immediate relief to wearable subscribers when needed most—at the point of stress detection. Subscribers instantly access 5 Senses in the same push notification via a time-limited QR code/link. No user data is collected by 5 Senses or from our partners making integration seamless (no SDK, nothing to download).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sz="2300" kern="100" dirty="0">
              <a:solidFill>
                <a:srgbClr val="002060"/>
              </a:solidFill>
              <a:latin typeface="Arsenal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3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Multiple languages &amp; custom formats are available (athletic, longevity, menopause, recovery).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3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Try the longevity spa format at https://</a:t>
            </a:r>
            <a:r>
              <a:rPr lang="en-US" sz="2300" kern="100" dirty="0" err="1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talktomeinflowers.com</a:t>
            </a:r>
            <a:r>
              <a:rPr lang="en-US" sz="23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173353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0B266-9490-4853-3CC5-05505CCF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F5CDDF-2553-64AA-8557-7B9309194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C0B91-64C6-6896-CBEA-77B9DA4DE949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A303B-3740-A0D1-7BC7-006283633386}"/>
              </a:ext>
            </a:extLst>
          </p:cNvPr>
          <p:cNvSpPr txBox="1"/>
          <p:nvPr/>
        </p:nvSpPr>
        <p:spPr>
          <a:xfrm>
            <a:off x="5727616" y="725533"/>
            <a:ext cx="60087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senal" pitchFamily="2" charset="77"/>
              </a:rPr>
              <a:t>Value for Wearable Tech Subscribers: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senal" pitchFamily="2" charset="77"/>
              </a:rPr>
              <a:t> </a:t>
            </a:r>
          </a:p>
          <a:p>
            <a:pPr algn="ctr"/>
            <a:r>
              <a:rPr lang="en-US" sz="2300" dirty="0">
                <a:solidFill>
                  <a:srgbClr val="002060"/>
                </a:solidFill>
                <a:latin typeface="Arsenal" pitchFamily="2" charset="77"/>
              </a:rPr>
              <a:t>Release trapped stresses with empirically-proven techniques. Learn how your body is optimizing energy today. Gain a personalized remedy for a re-set, simply using your senses, and re-energize</a:t>
            </a:r>
          </a:p>
          <a:p>
            <a:pPr algn="ctr"/>
            <a:r>
              <a:rPr lang="en-US" sz="2300" dirty="0">
                <a:solidFill>
                  <a:srgbClr val="002060"/>
                </a:solidFill>
                <a:latin typeface="Arsenal" pitchFamily="2" charset="77"/>
              </a:rPr>
              <a:t>-- all within 15 minutes.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Arsenal" pitchFamily="2" charset="77"/>
              </a:rPr>
              <a:t>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senal" pitchFamily="2" charset="77"/>
                <a:ea typeface="+mn-ea"/>
                <a:cs typeface="+mn-cs"/>
              </a:rPr>
              <a:t>Value for Wearable Tech Partners: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senal" pitchFamily="2" charset="77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senal" pitchFamily="2" charset="77"/>
              <a:ea typeface="+mn-ea"/>
              <a:cs typeface="+mn-cs"/>
            </a:endParaRPr>
          </a:p>
          <a:p>
            <a:pPr algn="ctr"/>
            <a:r>
              <a:rPr lang="en-US" sz="2300" b="1" dirty="0">
                <a:solidFill>
                  <a:srgbClr val="002060"/>
                </a:solidFill>
                <a:latin typeface="Arsenal" pitchFamily="2" charset="77"/>
              </a:rPr>
              <a:t>Innovative scalable value with low cost &amp; risk, </a:t>
            </a:r>
            <a:r>
              <a:rPr lang="en-US" sz="2300" dirty="0">
                <a:solidFill>
                  <a:srgbClr val="002060"/>
                </a:solidFill>
                <a:latin typeface="Arsenal" pitchFamily="2" charset="77"/>
              </a:rPr>
              <a:t>higher user engagement, brand loyalty, customer satisfaction from immediate results, time, frequency &amp; effectiveness on your device.</a:t>
            </a:r>
          </a:p>
        </p:txBody>
      </p:sp>
    </p:spTree>
    <p:extLst>
      <p:ext uri="{BB962C8B-B14F-4D97-AF65-F5344CB8AC3E}">
        <p14:creationId xmlns:p14="http://schemas.microsoft.com/office/powerpoint/2010/main" val="223499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683B9-6CD3-C7D8-5072-B27E97D5F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EBFB0-721F-F489-6512-CABE6BCD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CBF278-20A2-A321-D0A6-38F90242D3EF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07004-771D-2A9C-2E1F-D701553A4718}"/>
              </a:ext>
            </a:extLst>
          </p:cNvPr>
          <p:cNvSpPr txBox="1"/>
          <p:nvPr/>
        </p:nvSpPr>
        <p:spPr>
          <a:xfrm>
            <a:off x="5806321" y="214191"/>
            <a:ext cx="584521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senal" pitchFamily="2" charset="77"/>
              </a:rPr>
              <a:t>5 Senses alleviates a major pain point:</a:t>
            </a:r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r>
              <a:rPr lang="en-US" sz="2300" dirty="0">
                <a:solidFill>
                  <a:srgbClr val="002060"/>
                </a:solidFill>
                <a:latin typeface="Arsenal" pitchFamily="2" charset="77"/>
              </a:rPr>
              <a:t>“I’m really stressed, apparently, and this smartwatch wants me to think about it. It’s always searching for signs of stress. For a week, it buzzed incessantly as we constantly worried.” </a:t>
            </a:r>
            <a:r>
              <a:rPr lang="en-US" sz="2300" u="sng" dirty="0">
                <a:latin typeface="Arsenal" pitchFamily="2" charset="77"/>
                <a:hlinkClick r:id="rId3"/>
              </a:rPr>
              <a:t>Fitbit Sense 2 review</a:t>
            </a:r>
            <a:endParaRPr lang="en-US" sz="2300" u="sng" dirty="0">
              <a:latin typeface="Arsenal" pitchFamily="2" charset="77"/>
            </a:endParaRPr>
          </a:p>
          <a:p>
            <a:pPr algn="ctr"/>
            <a:endParaRPr lang="en-US" sz="2300" u="sng" dirty="0">
              <a:latin typeface="Arsenal" pitchFamily="2" charset="77"/>
            </a:endParaRPr>
          </a:p>
          <a:p>
            <a:pPr algn="ctr"/>
            <a:r>
              <a:rPr lang="en-US" sz="2300" dirty="0">
                <a:solidFill>
                  <a:srgbClr val="002060"/>
                </a:solidFill>
                <a:latin typeface="Arsenal" pitchFamily="2" charset="77"/>
              </a:rPr>
              <a:t>Stress antidotes are not yet delivered effectively by wearable tech for at least 4 reasons: the device and bluetooth generate physical stresses that can add to immune dysregulation, users’ health data is commercialized in addiction-seeking applications, techniques for a re-set from stress are not empirically-proven or easy, and advice to “Be Mindful” can leave mentally-overwhelmed subscribers behind in an echo chamber, leading to burn-off from device use.</a:t>
            </a:r>
          </a:p>
        </p:txBody>
      </p:sp>
    </p:spTree>
    <p:extLst>
      <p:ext uri="{BB962C8B-B14F-4D97-AF65-F5344CB8AC3E}">
        <p14:creationId xmlns:p14="http://schemas.microsoft.com/office/powerpoint/2010/main" val="290629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70D4D-35B5-4CE4-988B-82246F8F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A39E00-CB15-C7BC-2903-D1633BA3B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07B41-BF13-5070-1356-86E32DD8F45B}"/>
              </a:ext>
            </a:extLst>
          </p:cNvPr>
          <p:cNvSpPr txBox="1"/>
          <p:nvPr/>
        </p:nvSpPr>
        <p:spPr>
          <a:xfrm>
            <a:off x="6035040" y="845268"/>
            <a:ext cx="524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r>
              <a:rPr lang="en-US" sz="25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P</a:t>
            </a:r>
            <a:r>
              <a:rPr lang="en-US" sz="2500" dirty="0">
                <a:solidFill>
                  <a:srgbClr val="002060"/>
                </a:solidFill>
                <a:latin typeface="Arsenal" pitchFamily="2" charset="77"/>
              </a:rPr>
              <a:t>acked with empirically-proven techniques and scientific knowledge,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senal" pitchFamily="2" charset="77"/>
              </a:rPr>
              <a:t>5 Senses </a:t>
            </a:r>
            <a:r>
              <a:rPr lang="en-US" sz="2500" dirty="0">
                <a:solidFill>
                  <a:srgbClr val="002060"/>
                </a:solidFill>
                <a:latin typeface="Arsenal" pitchFamily="2" charset="77"/>
              </a:rPr>
              <a:t>delivers an </a:t>
            </a:r>
          </a:p>
          <a:p>
            <a:pPr algn="ctr"/>
            <a:r>
              <a:rPr lang="en-US" sz="2500" dirty="0">
                <a:solidFill>
                  <a:srgbClr val="002060"/>
                </a:solidFill>
                <a:latin typeface="Arsenal" pitchFamily="2" charset="77"/>
              </a:rPr>
              <a:t>actively calming experience</a:t>
            </a:r>
          </a:p>
          <a:p>
            <a:pPr algn="ctr"/>
            <a:r>
              <a:rPr lang="en-US" sz="2500" dirty="0">
                <a:solidFill>
                  <a:srgbClr val="002060"/>
                </a:solidFill>
                <a:latin typeface="Arsenal" pitchFamily="2" charset="77"/>
              </a:rPr>
              <a:t>and a paradigm-shifting breakthrough in how tech affects our bodies.</a:t>
            </a:r>
          </a:p>
          <a:p>
            <a:pPr algn="ctr"/>
            <a:endParaRPr lang="en-US" sz="25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endParaRPr lang="en-US" sz="25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r>
              <a:rPr lang="en-US" sz="2500" dirty="0">
                <a:solidFill>
                  <a:srgbClr val="002060"/>
                </a:solidFill>
                <a:latin typeface="Arsenal" pitchFamily="2" charset="77"/>
              </a:rPr>
              <a:t>Try it today at https://talktomeinflowers.com/.</a:t>
            </a:r>
          </a:p>
          <a:p>
            <a:pPr algn="ctr"/>
            <a:endParaRPr lang="en-US" sz="2500" dirty="0">
              <a:solidFill>
                <a:srgbClr val="002060"/>
              </a:solidFill>
              <a:latin typeface="Arsen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269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19ECE-DC2A-D2BA-8B25-AE1507719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07529-6BB9-E461-C3B8-811F2FC3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77A31B-50A6-B64F-8143-7739A0444C20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F017E-27D5-3A81-3080-82595EC49FAA}"/>
              </a:ext>
            </a:extLst>
          </p:cNvPr>
          <p:cNvSpPr txBox="1"/>
          <p:nvPr/>
        </p:nvSpPr>
        <p:spPr>
          <a:xfrm>
            <a:off x="5764192" y="1246394"/>
            <a:ext cx="584521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senal" pitchFamily="2" charset="77"/>
              </a:rPr>
              <a:t>Licensing Options</a:t>
            </a:r>
          </a:p>
          <a:p>
            <a:endParaRPr lang="en-US" sz="2600" dirty="0">
              <a:solidFill>
                <a:srgbClr val="002060"/>
              </a:solidFill>
              <a:latin typeface="Arsenal" pitchFamily="2" charset="77"/>
            </a:endParaRP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rgbClr val="002060"/>
                </a:solidFill>
                <a:latin typeface="Arsenal" pitchFamily="2" charset="77"/>
              </a:rPr>
              <a:t>Tiered per-use pricing</a:t>
            </a:r>
          </a:p>
          <a:p>
            <a:pPr marL="514350" indent="-514350">
              <a:buAutoNum type="arabicPeriod"/>
            </a:pPr>
            <a:endParaRPr lang="en-US" sz="2600" dirty="0">
              <a:solidFill>
                <a:srgbClr val="002060"/>
              </a:solidFill>
              <a:latin typeface="Arsenal" pitchFamily="2" charset="77"/>
            </a:endParaRP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rgbClr val="002060"/>
                </a:solidFill>
                <a:latin typeface="Arsenal" pitchFamily="2" charset="77"/>
              </a:rPr>
              <a:t>Monthly or annual pricing </a:t>
            </a:r>
          </a:p>
          <a:p>
            <a:r>
              <a:rPr lang="en-US" sz="2600" dirty="0">
                <a:solidFill>
                  <a:srgbClr val="002060"/>
                </a:solidFill>
                <a:latin typeface="Arsenal" pitchFamily="2" charset="77"/>
              </a:rPr>
              <a:t>	(per 1,000 users)</a:t>
            </a:r>
          </a:p>
          <a:p>
            <a:endParaRPr lang="en-US" sz="2600" dirty="0">
              <a:solidFill>
                <a:srgbClr val="002060"/>
              </a:solidFill>
              <a:latin typeface="Arsenal" pitchFamily="2" charset="77"/>
            </a:endParaRPr>
          </a:p>
          <a:p>
            <a:r>
              <a:rPr lang="en-US" sz="2600" dirty="0">
                <a:solidFill>
                  <a:srgbClr val="002060"/>
                </a:solidFill>
                <a:latin typeface="Arsenal" pitchFamily="2" charset="77"/>
              </a:rPr>
              <a:t>3. Flat-rate pilot for early-stage partners</a:t>
            </a:r>
          </a:p>
        </p:txBody>
      </p:sp>
    </p:spTree>
    <p:extLst>
      <p:ext uri="{BB962C8B-B14F-4D97-AF65-F5344CB8AC3E}">
        <p14:creationId xmlns:p14="http://schemas.microsoft.com/office/powerpoint/2010/main" val="266489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6D95F-0250-B1F8-FA17-124C7AB8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53376-D09B-02B4-E92D-DD65B9D6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5DB82-40EA-3176-C7D3-8308A805EA39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AB3C1-6429-4537-B4E4-9F9D7E270B36}"/>
              </a:ext>
            </a:extLst>
          </p:cNvPr>
          <p:cNvSpPr txBox="1"/>
          <p:nvPr/>
        </p:nvSpPr>
        <p:spPr>
          <a:xfrm>
            <a:off x="5764192" y="991751"/>
            <a:ext cx="584521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senal" pitchFamily="2" charset="77"/>
              </a:rPr>
              <a:t>Pricing:</a:t>
            </a: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senal" pitchFamily="2" charset="77"/>
              </a:rPr>
              <a:t>Contact </a:t>
            </a:r>
            <a:r>
              <a:rPr lang="en-US" sz="3000" dirty="0">
                <a:solidFill>
                  <a:srgbClr val="002060"/>
                </a:solidFill>
                <a:latin typeface="Arsenal" pitchFamily="2" charset="77"/>
              </a:rPr>
              <a:t>5 Senses </a:t>
            </a:r>
            <a:r>
              <a:rPr lang="en-US" sz="2400" dirty="0">
                <a:solidFill>
                  <a:srgbClr val="002060"/>
                </a:solidFill>
                <a:latin typeface="Arsenal" pitchFamily="2" charset="77"/>
              </a:rPr>
              <a:t>at 808 319-7754 or info@sustainability-incubator.com to discuss a trial and the best fit for your firm.</a:t>
            </a: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859265-4625-14D0-9D7D-BD5DF7209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73467"/>
              </p:ext>
            </p:extLst>
          </p:nvPr>
        </p:nvGraphicFramePr>
        <p:xfrm>
          <a:off x="5405374" y="1723450"/>
          <a:ext cx="6551274" cy="1466977"/>
        </p:xfrm>
        <a:graphic>
          <a:graphicData uri="http://schemas.openxmlformats.org/drawingml/2006/table">
            <a:tbl>
              <a:tblPr firstRow="1" bandRow="1"/>
              <a:tblGrid>
                <a:gridCol w="1094282">
                  <a:extLst>
                    <a:ext uri="{9D8B030D-6E8A-4147-A177-3AD203B41FA5}">
                      <a16:colId xmlns:a16="http://schemas.microsoft.com/office/drawing/2014/main" val="1524461907"/>
                    </a:ext>
                  </a:extLst>
                </a:gridCol>
                <a:gridCol w="1740366">
                  <a:extLst>
                    <a:ext uri="{9D8B030D-6E8A-4147-A177-3AD203B41FA5}">
                      <a16:colId xmlns:a16="http://schemas.microsoft.com/office/drawing/2014/main" val="1414981797"/>
                    </a:ext>
                  </a:extLst>
                </a:gridCol>
                <a:gridCol w="1989365">
                  <a:extLst>
                    <a:ext uri="{9D8B030D-6E8A-4147-A177-3AD203B41FA5}">
                      <a16:colId xmlns:a16="http://schemas.microsoft.com/office/drawing/2014/main" val="2727496624"/>
                    </a:ext>
                  </a:extLst>
                </a:gridCol>
                <a:gridCol w="1727261">
                  <a:extLst>
                    <a:ext uri="{9D8B030D-6E8A-4147-A177-3AD203B41FA5}">
                      <a16:colId xmlns:a16="http://schemas.microsoft.com/office/drawing/2014/main" val="3266197928"/>
                    </a:ext>
                  </a:extLst>
                </a:gridCol>
              </a:tblGrid>
              <a:tr h="415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Users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&lt;1000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1000-5000</a:t>
                      </a:r>
                      <a:endParaRPr lang="en-US" sz="1200" kern="10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5000+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816848"/>
                  </a:ext>
                </a:extLst>
              </a:tr>
              <a:tr h="650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price per sale</a:t>
                      </a:r>
                      <a:endParaRPr lang="en-US" sz="1200" kern="10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$10/user/monthly or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$7500/subscription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1000 uses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$9/user/monthly </a:t>
                      </a:r>
                      <a:endParaRPr lang="en-US" sz="1200" kern="10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US" sz="1200" kern="10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$35,000/subscription for 5000 uses</a:t>
                      </a:r>
                      <a:endParaRPr lang="en-US" sz="1200" kern="10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$8/user/monthly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$65,000/subscription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10,000 uses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7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50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47178</TotalTime>
  <Words>558</Words>
  <Application>Microsoft Macintosh PowerPoint</Application>
  <PresentationFormat>Widescreen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Arsenal</vt:lpstr>
      <vt:lpstr>Calibri</vt:lpstr>
      <vt:lpstr>Calibri Light</vt:lpstr>
      <vt:lpstr>Gotu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Katrina Nakamura</dc:creator>
  <cp:lastModifiedBy>Katrina Nakamura</cp:lastModifiedBy>
  <cp:revision>22</cp:revision>
  <dcterms:created xsi:type="dcterms:W3CDTF">2025-04-15T20:27:05Z</dcterms:created>
  <dcterms:modified xsi:type="dcterms:W3CDTF">2025-09-08T18:37:19Z</dcterms:modified>
</cp:coreProperties>
</file>