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3" r:id="rId2"/>
    <p:sldId id="261" r:id="rId3"/>
    <p:sldId id="274" r:id="rId4"/>
    <p:sldId id="258" r:id="rId5"/>
    <p:sldId id="276" r:id="rId6"/>
    <p:sldId id="275" r:id="rId7"/>
    <p:sldId id="271" r:id="rId8"/>
    <p:sldId id="260" r:id="rId9"/>
    <p:sldId id="266" r:id="rId10"/>
    <p:sldId id="267" r:id="rId11"/>
    <p:sldId id="264" r:id="rId12"/>
    <p:sldId id="272"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58A7"/>
    <a:srgbClr val="F77019"/>
    <a:srgbClr val="9664A6"/>
    <a:srgbClr val="9A739D"/>
    <a:srgbClr val="9F5CFF"/>
    <a:srgbClr val="B485FF"/>
    <a:srgbClr val="BA8CFF"/>
    <a:srgbClr val="4EADB3"/>
    <a:srgbClr val="FFD200"/>
    <a:srgbClr val="FFF3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p:restoredTop sz="82822"/>
  </p:normalViewPr>
  <p:slideViewPr>
    <p:cSldViewPr snapToGrid="0">
      <p:cViewPr varScale="1">
        <p:scale>
          <a:sx n="97" d="100"/>
          <a:sy n="97" d="100"/>
        </p:scale>
        <p:origin x="11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a:solidFill>
                <a:schemeClr val="bg1"/>
              </a:solidFill>
              <a:latin typeface="Calisto MT" panose="02040603050505030304" pitchFamily="18" charset="77"/>
            </a:rPr>
            <a:t>Easy</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Mild challenges</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noFill/>
      </dgm:spPr>
      <dgm:t>
        <a:bodyPr/>
        <a:lstStyle/>
        <a:p>
          <a:r>
            <a:rPr lang="en-US" sz="1400" dirty="0">
              <a:solidFill>
                <a:schemeClr val="bg1"/>
              </a:solidFill>
              <a:latin typeface="Calisto MT" panose="02040603050505030304" pitchFamily="18" charset="77"/>
            </a:rPr>
            <a:t>Restless</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a:solidFill>
                <a:schemeClr val="bg1"/>
              </a:solidFill>
              <a:latin typeface="Calisto MT" panose="02040603050505030304" pitchFamily="18" charset="77"/>
            </a:rPr>
            <a:t>No. I feel calm now</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Yes I feel it in my chest</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noFill/>
      </dgm:spPr>
      <dgm:t>
        <a:bodyPr/>
        <a:lstStyle/>
        <a:p>
          <a:r>
            <a:rPr lang="en-US" sz="1400" dirty="0">
              <a:solidFill>
                <a:schemeClr val="bg1"/>
              </a:solidFill>
              <a:latin typeface="Calisto MT" panose="02040603050505030304" pitchFamily="18" charset="77"/>
            </a:rPr>
            <a:t>Yes I feel it in my head</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ED8C254C-1E2F-B345-9FD6-65A5E710C62A}">
      <dgm:prSet custT="1"/>
      <dgm:spPr>
        <a:noFill/>
      </dgm:spPr>
      <dgm:t>
        <a:bodyPr/>
        <a:lstStyle/>
        <a:p>
          <a:r>
            <a:rPr lang="en-US" sz="1400" dirty="0">
              <a:solidFill>
                <a:schemeClr val="bg1"/>
              </a:solidFill>
              <a:latin typeface="Calisto MT" panose="02040603050505030304" pitchFamily="18" charset="77"/>
            </a:rPr>
            <a:t>Yes I feel it in my gut</a:t>
          </a:r>
          <a:endParaRPr lang="en-US" sz="1400" dirty="0"/>
        </a:p>
      </dgm:t>
    </dgm:pt>
    <dgm:pt modelId="{17BABA70-7AE0-7D40-9678-612DB9DF62F8}" type="parTrans" cxnId="{B2F95641-0C91-0C47-BE4A-2AF0B03284C8}">
      <dgm:prSet/>
      <dgm:spPr/>
      <dgm:t>
        <a:bodyPr/>
        <a:lstStyle/>
        <a:p>
          <a:endParaRPr lang="en-US"/>
        </a:p>
      </dgm:t>
    </dgm:pt>
    <dgm:pt modelId="{0A4C674B-2B5C-5849-8742-F94512AEAC72}" type="sibTrans" cxnId="{B2F95641-0C91-0C47-BE4A-2AF0B03284C8}">
      <dgm:prSet/>
      <dgm:spPr/>
      <dgm:t>
        <a:bodyPr/>
        <a:lstStyle/>
        <a:p>
          <a:endParaRPr lang="en-US"/>
        </a:p>
      </dgm:t>
    </dgm:pt>
    <dgm:pt modelId="{E5009E1E-A874-6E4F-98B8-9CBE5E2D63C5}">
      <dgm:prSet custT="1"/>
      <dgm:spPr>
        <a:noFill/>
      </dgm:spPr>
      <dgm:t>
        <a:bodyPr/>
        <a:lstStyle/>
        <a:p>
          <a:r>
            <a:rPr lang="en-US" sz="1400" dirty="0">
              <a:solidFill>
                <a:schemeClr val="bg1"/>
              </a:solidFill>
              <a:latin typeface="Calisto MT" panose="02040603050505030304" pitchFamily="18" charset="77"/>
            </a:rPr>
            <a:t>Not any more but I feel exhausted</a:t>
          </a:r>
          <a:endParaRPr lang="en-US" sz="1400" dirty="0"/>
        </a:p>
      </dgm:t>
    </dgm:pt>
    <dgm:pt modelId="{3AC56ACF-7EBC-8246-BB74-25121BB33B44}" type="parTrans" cxnId="{ABAC2885-C239-184B-AC40-F9EC1BEF8C1A}">
      <dgm:prSet/>
      <dgm:spPr/>
      <dgm:t>
        <a:bodyPr/>
        <a:lstStyle/>
        <a:p>
          <a:endParaRPr lang="en-US"/>
        </a:p>
      </dgm:t>
    </dgm:pt>
    <dgm:pt modelId="{D14799EE-8434-C64B-9849-C8B5EC2FD55A}" type="sibTrans" cxnId="{ABAC2885-C239-184B-AC40-F9EC1BEF8C1A}">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5">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5">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5">
        <dgm:presLayoutVars>
          <dgm:bulletEnabled val="1"/>
        </dgm:presLayoutVars>
      </dgm:prSet>
      <dgm:spPr/>
    </dgm:pt>
    <dgm:pt modelId="{547AC3AB-1DBC-5447-ADFF-D485B52B71AC}" type="pres">
      <dgm:prSet presAssocID="{9F7017A8-96F6-9041-871A-8DCAF4E4FD47}" presName="space" presStyleCnt="0"/>
      <dgm:spPr/>
    </dgm:pt>
    <dgm:pt modelId="{B9830E2A-628A-D145-B50D-95D71B0DFE50}" type="pres">
      <dgm:prSet presAssocID="{ED8C254C-1E2F-B345-9FD6-65A5E710C62A}" presName="Name5" presStyleLbl="vennNode1" presStyleIdx="3" presStyleCnt="5">
        <dgm:presLayoutVars>
          <dgm:bulletEnabled val="1"/>
        </dgm:presLayoutVars>
      </dgm:prSet>
      <dgm:spPr/>
    </dgm:pt>
    <dgm:pt modelId="{E604783F-FFA1-D543-B39F-5886714EB601}" type="pres">
      <dgm:prSet presAssocID="{0A4C674B-2B5C-5849-8742-F94512AEAC72}" presName="space" presStyleCnt="0"/>
      <dgm:spPr/>
    </dgm:pt>
    <dgm:pt modelId="{35D3E8F8-547F-2540-A2A4-665C5F4CE7F2}" type="pres">
      <dgm:prSet presAssocID="{E5009E1E-A874-6E4F-98B8-9CBE5E2D63C5}" presName="Name5" presStyleLbl="vennNode1" presStyleIdx="4" presStyleCnt="5" custLinFactNeighborX="6099">
        <dgm:presLayoutVars>
          <dgm:bulletEnabled val="1"/>
        </dgm:presLayoutVars>
      </dgm:prSet>
      <dgm:spPr/>
    </dgm:pt>
  </dgm:ptLst>
  <dgm:cxnLst>
    <dgm:cxn modelId="{66179507-7580-C144-99AA-8DF4447135B5}" type="presOf" srcId="{ED8C254C-1E2F-B345-9FD6-65A5E710C62A}" destId="{B9830E2A-628A-D145-B50D-95D71B0DFE50}" srcOrd="0" destOrd="0" presId="urn:microsoft.com/office/officeart/2005/8/layout/venn3"/>
    <dgm:cxn modelId="{27154D0B-01FD-7D48-8216-71B05FDDAFE2}" type="presOf" srcId="{006F022F-46D0-854C-A80E-824EFC5721A2}" destId="{938FA53D-DFB4-5240-9B91-6D0EED921E53}" srcOrd="0" destOrd="0" presId="urn:microsoft.com/office/officeart/2005/8/layout/venn3"/>
    <dgm:cxn modelId="{B2F95641-0C91-0C47-BE4A-2AF0B03284C8}" srcId="{006F022F-46D0-854C-A80E-824EFC5721A2}" destId="{ED8C254C-1E2F-B345-9FD6-65A5E710C62A}" srcOrd="3" destOrd="0" parTransId="{17BABA70-7AE0-7D40-9678-612DB9DF62F8}" sibTransId="{0A4C674B-2B5C-5849-8742-F94512AEAC72}"/>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ABAC2885-C239-184B-AC40-F9EC1BEF8C1A}" srcId="{006F022F-46D0-854C-A80E-824EFC5721A2}" destId="{E5009E1E-A874-6E4F-98B8-9CBE5E2D63C5}" srcOrd="4" destOrd="0" parTransId="{3AC56ACF-7EBC-8246-BB74-25121BB33B44}" sibTransId="{D14799EE-8434-C64B-9849-C8B5EC2FD55A}"/>
    <dgm:cxn modelId="{F7A60E9F-A417-0844-A9B8-846BB754FC33}" type="presOf" srcId="{E5009E1E-A874-6E4F-98B8-9CBE5E2D63C5}" destId="{35D3E8F8-547F-2540-A2A4-665C5F4CE7F2}"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 modelId="{C74BEB39-6D3F-6047-8F37-2812D65A293C}" type="presParOf" srcId="{938FA53D-DFB4-5240-9B91-6D0EED921E53}" destId="{547AC3AB-1DBC-5447-ADFF-D485B52B71AC}" srcOrd="5" destOrd="0" presId="urn:microsoft.com/office/officeart/2005/8/layout/venn3"/>
    <dgm:cxn modelId="{B92CEC5B-6823-F14C-ADEA-3688C00A88FE}" type="presParOf" srcId="{938FA53D-DFB4-5240-9B91-6D0EED921E53}" destId="{B9830E2A-628A-D145-B50D-95D71B0DFE50}" srcOrd="6" destOrd="0" presId="urn:microsoft.com/office/officeart/2005/8/layout/venn3"/>
    <dgm:cxn modelId="{1F243AB5-722E-E74F-A1E0-5148662FC174}" type="presParOf" srcId="{938FA53D-DFB4-5240-9B91-6D0EED921E53}" destId="{E604783F-FFA1-D543-B39F-5886714EB601}" srcOrd="7" destOrd="0" presId="urn:microsoft.com/office/officeart/2005/8/layout/venn3"/>
    <dgm:cxn modelId="{187C1BA0-EFD1-7942-B6C1-E02210CFC3BF}" type="presParOf" srcId="{938FA53D-DFB4-5240-9B91-6D0EED921E53}" destId="{35D3E8F8-547F-2540-A2A4-665C5F4CE7F2}" srcOrd="8" destOrd="0" presId="urn:microsoft.com/office/officeart/2005/8/layout/ven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rgbClr val="8A58A7"/>
        </a:solidFill>
      </dgm:spPr>
      <dgm:t>
        <a:bodyPr/>
        <a:lstStyle/>
        <a:p>
          <a:r>
            <a:rPr lang="en-US" sz="1400" dirty="0">
              <a:solidFill>
                <a:schemeClr val="bg1"/>
              </a:solidFill>
              <a:latin typeface="Calisto MT" panose="02040603050505030304" pitchFamily="18" charset="77"/>
            </a:rPr>
            <a:t>Easy sleep</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rgbClr val="4EADB3"/>
        </a:solidFill>
      </dgm:spPr>
      <dgm:t>
        <a:bodyPr/>
        <a:lstStyle/>
        <a:p>
          <a:r>
            <a:rPr lang="en-US" sz="1200" dirty="0">
              <a:solidFill>
                <a:schemeClr val="bg1"/>
              </a:solidFill>
              <a:latin typeface="Calisto MT" panose="02040603050505030304" pitchFamily="18" charset="77"/>
            </a:rPr>
            <a:t>Mild challenges</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solidFill>
          <a:schemeClr val="accent2">
            <a:lumMod val="75000"/>
            <a:alpha val="75128"/>
          </a:schemeClr>
        </a:solidFill>
      </dgm:spPr>
      <dgm:t>
        <a:bodyPr/>
        <a:lstStyle/>
        <a:p>
          <a:r>
            <a:rPr lang="en-US" sz="1400" dirty="0">
              <a:solidFill>
                <a:schemeClr val="bg1"/>
              </a:solidFill>
              <a:latin typeface="Calisto MT" panose="02040603050505030304" pitchFamily="18" charset="77"/>
            </a:rPr>
            <a:t>Restless</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rgbClr val="8A58A7"/>
        </a:solidFill>
      </dgm:spPr>
      <dgm:t>
        <a:bodyPr/>
        <a:lstStyle/>
        <a:p>
          <a:r>
            <a:rPr lang="en-US" sz="1400" dirty="0">
              <a:solidFill>
                <a:schemeClr val="bg1"/>
              </a:solidFill>
              <a:latin typeface="Calisto MT" panose="02040603050505030304" pitchFamily="18" charset="77"/>
            </a:rPr>
            <a:t>Easy relations</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rgbClr val="4EADB3"/>
        </a:solidFill>
      </dgm:spPr>
      <dgm:t>
        <a:bodyPr/>
        <a:lstStyle/>
        <a:p>
          <a:r>
            <a:rPr lang="en-US" sz="1200" dirty="0">
              <a:solidFill>
                <a:schemeClr val="bg1"/>
              </a:solidFill>
              <a:latin typeface="Calisto MT" panose="02040603050505030304" pitchFamily="18" charset="77"/>
            </a:rPr>
            <a:t>Mild challenges</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solidFill>
          <a:schemeClr val="accent2">
            <a:lumMod val="75000"/>
            <a:alpha val="75000"/>
          </a:schemeClr>
        </a:solidFill>
      </dgm:spPr>
      <dgm:t>
        <a:bodyPr/>
        <a:lstStyle/>
        <a:p>
          <a:r>
            <a:rPr lang="en-US" sz="1400" dirty="0">
              <a:solidFill>
                <a:schemeClr val="bg1"/>
              </a:solidFill>
              <a:latin typeface="Calisto MT" panose="02040603050505030304" pitchFamily="18" charset="77"/>
            </a:rPr>
            <a:t>Tougher than usual</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rgbClr val="8A58A7"/>
        </a:solidFill>
      </dgm:spPr>
      <dgm:t>
        <a:bodyPr/>
        <a:lstStyle/>
        <a:p>
          <a:r>
            <a:rPr lang="en-US" sz="1400" dirty="0">
              <a:solidFill>
                <a:schemeClr val="bg1"/>
              </a:solidFill>
              <a:latin typeface="Calisto MT" panose="02040603050505030304" pitchFamily="18" charset="77"/>
            </a:rPr>
            <a:t>Smooth digestion</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rgbClr val="4EADB3"/>
        </a:solidFill>
      </dgm:spPr>
      <dgm:t>
        <a:bodyPr/>
        <a:lstStyle/>
        <a:p>
          <a:r>
            <a:rPr lang="en-US" sz="1200" dirty="0">
              <a:solidFill>
                <a:schemeClr val="bg1"/>
              </a:solidFill>
              <a:latin typeface="Calisto MT" panose="02040603050505030304" pitchFamily="18" charset="77"/>
            </a:rPr>
            <a:t>Mild challenges</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solidFill>
          <a:srgbClr val="FFC000">
            <a:alpha val="80477"/>
          </a:srgbClr>
        </a:solidFill>
      </dgm:spPr>
      <dgm:t>
        <a:bodyPr/>
        <a:lstStyle/>
        <a:p>
          <a:r>
            <a:rPr lang="en-US" sz="1400" dirty="0">
              <a:solidFill>
                <a:schemeClr val="bg1"/>
              </a:solidFill>
              <a:latin typeface="Calisto MT" panose="02040603050505030304" pitchFamily="18" charset="77"/>
            </a:rPr>
            <a:t>Stuck</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custLinFactNeighborY="-1175">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a:solidFill>
                <a:schemeClr val="bg1"/>
              </a:solidFill>
              <a:latin typeface="Calisto MT" panose="02040603050505030304" pitchFamily="18" charset="77"/>
            </a:rPr>
            <a:t>Young adult</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Early family &amp; career woman</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noFill/>
      </dgm:spPr>
      <dgm:t>
        <a:bodyPr/>
        <a:lstStyle/>
        <a:p>
          <a:r>
            <a:rPr lang="en-US" sz="1400" dirty="0">
              <a:solidFill>
                <a:schemeClr val="bg1"/>
              </a:solidFill>
              <a:latin typeface="Calisto MT" panose="02040603050505030304" pitchFamily="18" charset="77"/>
            </a:rPr>
            <a:t>Early family &amp; career man</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ED8C254C-1E2F-B345-9FD6-65A5E710C62A}">
      <dgm:prSet custT="1"/>
      <dgm:spPr>
        <a:noFill/>
      </dgm:spPr>
      <dgm:t>
        <a:bodyPr/>
        <a:lstStyle/>
        <a:p>
          <a:r>
            <a:rPr lang="en-US" sz="1400" dirty="0">
              <a:solidFill>
                <a:schemeClr val="bg1"/>
              </a:solidFill>
              <a:latin typeface="Calisto MT" panose="02040603050505030304" pitchFamily="18" charset="77"/>
            </a:rPr>
            <a:t>Mid-life woman</a:t>
          </a:r>
          <a:endParaRPr lang="en-US" sz="1400" dirty="0"/>
        </a:p>
      </dgm:t>
    </dgm:pt>
    <dgm:pt modelId="{17BABA70-7AE0-7D40-9678-612DB9DF62F8}" type="parTrans" cxnId="{B2F95641-0C91-0C47-BE4A-2AF0B03284C8}">
      <dgm:prSet/>
      <dgm:spPr/>
      <dgm:t>
        <a:bodyPr/>
        <a:lstStyle/>
        <a:p>
          <a:endParaRPr lang="en-US"/>
        </a:p>
      </dgm:t>
    </dgm:pt>
    <dgm:pt modelId="{0A4C674B-2B5C-5849-8742-F94512AEAC72}" type="sibTrans" cxnId="{B2F95641-0C91-0C47-BE4A-2AF0B03284C8}">
      <dgm:prSet/>
      <dgm:spPr/>
      <dgm:t>
        <a:bodyPr/>
        <a:lstStyle/>
        <a:p>
          <a:endParaRPr lang="en-US"/>
        </a:p>
      </dgm:t>
    </dgm:pt>
    <dgm:pt modelId="{E5009E1E-A874-6E4F-98B8-9CBE5E2D63C5}">
      <dgm:prSet custT="1"/>
      <dgm:spPr>
        <a:noFill/>
      </dgm:spPr>
      <dgm:t>
        <a:bodyPr/>
        <a:lstStyle/>
        <a:p>
          <a:r>
            <a:rPr lang="en-US" sz="1400" dirty="0">
              <a:solidFill>
                <a:schemeClr val="bg1"/>
              </a:solidFill>
              <a:latin typeface="Calisto MT" panose="02040603050505030304" pitchFamily="18" charset="77"/>
            </a:rPr>
            <a:t>Mid-life man</a:t>
          </a:r>
          <a:endParaRPr lang="en-US" sz="1400" dirty="0"/>
        </a:p>
      </dgm:t>
    </dgm:pt>
    <dgm:pt modelId="{3AC56ACF-7EBC-8246-BB74-25121BB33B44}" type="parTrans" cxnId="{ABAC2885-C239-184B-AC40-F9EC1BEF8C1A}">
      <dgm:prSet/>
      <dgm:spPr/>
      <dgm:t>
        <a:bodyPr/>
        <a:lstStyle/>
        <a:p>
          <a:endParaRPr lang="en-US"/>
        </a:p>
      </dgm:t>
    </dgm:pt>
    <dgm:pt modelId="{D14799EE-8434-C64B-9849-C8B5EC2FD55A}" type="sibTrans" cxnId="{ABAC2885-C239-184B-AC40-F9EC1BEF8C1A}">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5">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5">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5">
        <dgm:presLayoutVars>
          <dgm:bulletEnabled val="1"/>
        </dgm:presLayoutVars>
      </dgm:prSet>
      <dgm:spPr/>
    </dgm:pt>
    <dgm:pt modelId="{547AC3AB-1DBC-5447-ADFF-D485B52B71AC}" type="pres">
      <dgm:prSet presAssocID="{9F7017A8-96F6-9041-871A-8DCAF4E4FD47}" presName="space" presStyleCnt="0"/>
      <dgm:spPr/>
    </dgm:pt>
    <dgm:pt modelId="{B9830E2A-628A-D145-B50D-95D71B0DFE50}" type="pres">
      <dgm:prSet presAssocID="{ED8C254C-1E2F-B345-9FD6-65A5E710C62A}" presName="Name5" presStyleLbl="vennNode1" presStyleIdx="3" presStyleCnt="5">
        <dgm:presLayoutVars>
          <dgm:bulletEnabled val="1"/>
        </dgm:presLayoutVars>
      </dgm:prSet>
      <dgm:spPr/>
    </dgm:pt>
    <dgm:pt modelId="{E604783F-FFA1-D543-B39F-5886714EB601}" type="pres">
      <dgm:prSet presAssocID="{0A4C674B-2B5C-5849-8742-F94512AEAC72}" presName="space" presStyleCnt="0"/>
      <dgm:spPr/>
    </dgm:pt>
    <dgm:pt modelId="{35D3E8F8-547F-2540-A2A4-665C5F4CE7F2}" type="pres">
      <dgm:prSet presAssocID="{E5009E1E-A874-6E4F-98B8-9CBE5E2D63C5}" presName="Name5" presStyleLbl="vennNode1" presStyleIdx="4" presStyleCnt="5" custLinFactNeighborX="6099">
        <dgm:presLayoutVars>
          <dgm:bulletEnabled val="1"/>
        </dgm:presLayoutVars>
      </dgm:prSet>
      <dgm:spPr/>
    </dgm:pt>
  </dgm:ptLst>
  <dgm:cxnLst>
    <dgm:cxn modelId="{66179507-7580-C144-99AA-8DF4447135B5}" type="presOf" srcId="{ED8C254C-1E2F-B345-9FD6-65A5E710C62A}" destId="{B9830E2A-628A-D145-B50D-95D71B0DFE50}" srcOrd="0" destOrd="0" presId="urn:microsoft.com/office/officeart/2005/8/layout/venn3"/>
    <dgm:cxn modelId="{27154D0B-01FD-7D48-8216-71B05FDDAFE2}" type="presOf" srcId="{006F022F-46D0-854C-A80E-824EFC5721A2}" destId="{938FA53D-DFB4-5240-9B91-6D0EED921E53}" srcOrd="0" destOrd="0" presId="urn:microsoft.com/office/officeart/2005/8/layout/venn3"/>
    <dgm:cxn modelId="{B2F95641-0C91-0C47-BE4A-2AF0B03284C8}" srcId="{006F022F-46D0-854C-A80E-824EFC5721A2}" destId="{ED8C254C-1E2F-B345-9FD6-65A5E710C62A}" srcOrd="3" destOrd="0" parTransId="{17BABA70-7AE0-7D40-9678-612DB9DF62F8}" sibTransId="{0A4C674B-2B5C-5849-8742-F94512AEAC72}"/>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ABAC2885-C239-184B-AC40-F9EC1BEF8C1A}" srcId="{006F022F-46D0-854C-A80E-824EFC5721A2}" destId="{E5009E1E-A874-6E4F-98B8-9CBE5E2D63C5}" srcOrd="4" destOrd="0" parTransId="{3AC56ACF-7EBC-8246-BB74-25121BB33B44}" sibTransId="{D14799EE-8434-C64B-9849-C8B5EC2FD55A}"/>
    <dgm:cxn modelId="{F7A60E9F-A417-0844-A9B8-846BB754FC33}" type="presOf" srcId="{E5009E1E-A874-6E4F-98B8-9CBE5E2D63C5}" destId="{35D3E8F8-547F-2540-A2A4-665C5F4CE7F2}"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 modelId="{C74BEB39-6D3F-6047-8F37-2812D65A293C}" type="presParOf" srcId="{938FA53D-DFB4-5240-9B91-6D0EED921E53}" destId="{547AC3AB-1DBC-5447-ADFF-D485B52B71AC}" srcOrd="5" destOrd="0" presId="urn:microsoft.com/office/officeart/2005/8/layout/venn3"/>
    <dgm:cxn modelId="{B92CEC5B-6823-F14C-ADEA-3688C00A88FE}" type="presParOf" srcId="{938FA53D-DFB4-5240-9B91-6D0EED921E53}" destId="{B9830E2A-628A-D145-B50D-95D71B0DFE50}" srcOrd="6" destOrd="0" presId="urn:microsoft.com/office/officeart/2005/8/layout/venn3"/>
    <dgm:cxn modelId="{1F243AB5-722E-E74F-A1E0-5148662FC174}" type="presParOf" srcId="{938FA53D-DFB4-5240-9B91-6D0EED921E53}" destId="{E604783F-FFA1-D543-B39F-5886714EB601}" srcOrd="7" destOrd="0" presId="urn:microsoft.com/office/officeart/2005/8/layout/venn3"/>
    <dgm:cxn modelId="{187C1BA0-EFD1-7942-B6C1-E02210CFC3BF}" type="presParOf" srcId="{938FA53D-DFB4-5240-9B91-6D0EED921E53}" destId="{35D3E8F8-547F-2540-A2A4-665C5F4CE7F2}" srcOrd="8" destOrd="0" presId="urn:microsoft.com/office/officeart/2005/8/layout/venn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chemeClr val="accent2">
            <a:lumMod val="75000"/>
            <a:alpha val="75088"/>
          </a:schemeClr>
        </a:solidFill>
      </dgm:spPr>
      <dgm:t>
        <a:bodyPr/>
        <a:lstStyle/>
        <a:p>
          <a:r>
            <a:rPr lang="en-US" sz="1400" dirty="0">
              <a:solidFill>
                <a:schemeClr val="bg1"/>
              </a:solidFill>
              <a:latin typeface="Calisto MT" panose="02040603050505030304" pitchFamily="18" charset="77"/>
            </a:rPr>
            <a:t>Pulse strong right now</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rgbClr val="8A58A7"/>
        </a:solidFill>
      </dgm:spPr>
      <dgm:t>
        <a:bodyPr/>
        <a:lstStyle/>
        <a:p>
          <a:r>
            <a:rPr lang="en-US" sz="1400" dirty="0">
              <a:solidFill>
                <a:schemeClr val="bg1"/>
              </a:solidFill>
              <a:latin typeface="Calisto MT" panose="02040603050505030304" pitchFamily="18" charset="77"/>
            </a:rPr>
            <a:t>Seems normal</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B87C44A2-BA07-2D4E-A759-28083A2A00A1}">
      <dgm:prSet phldrT="[Text]" custT="1"/>
      <dgm:spPr>
        <a:solidFill>
          <a:schemeClr val="accent6">
            <a:alpha val="80026"/>
          </a:schemeClr>
        </a:solidFill>
      </dgm:spPr>
      <dgm:t>
        <a:bodyPr/>
        <a:lstStyle/>
        <a:p>
          <a:r>
            <a:rPr lang="en-US" sz="1400" dirty="0">
              <a:solidFill>
                <a:schemeClr val="bg1"/>
              </a:solidFill>
              <a:latin typeface="Calisto MT" panose="02040603050505030304" pitchFamily="18" charset="77"/>
            </a:rPr>
            <a:t>Feels a little weak right now</a:t>
          </a:r>
        </a:p>
      </dgm:t>
    </dgm:pt>
    <dgm:pt modelId="{43AD4F6B-AAEE-7141-B41A-6CA506D242EE}" type="parTrans" cxnId="{8541EA40-B5E0-7F42-AD47-AB7F3CA79292}">
      <dgm:prSet/>
      <dgm:spPr/>
      <dgm:t>
        <a:bodyPr/>
        <a:lstStyle/>
        <a:p>
          <a:endParaRPr lang="en-US"/>
        </a:p>
      </dgm:t>
    </dgm:pt>
    <dgm:pt modelId="{04469A65-4EFD-564E-AA07-5CB072C0990D}" type="sibTrans" cxnId="{8541EA40-B5E0-7F42-AD47-AB7F3CA79292}">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220BFC57-4558-A048-8E3D-0BA3DC2361DF}" type="pres">
      <dgm:prSet presAssocID="{D8846466-941E-AC4F-91A7-A5BA07BCBFA3}" presName="space" presStyleCnt="0"/>
      <dgm:spPr/>
    </dgm:pt>
    <dgm:pt modelId="{AC9BA8E0-235E-9E49-9A50-568F4D01E41E}" type="pres">
      <dgm:prSet presAssocID="{B87C44A2-BA07-2D4E-A759-28083A2A00A1}" presName="Name5" presStyleLbl="vennNode1" presStyleIdx="2" presStyleCnt="3" custLinFactNeighborY="-1464">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8541EA40-B5E0-7F42-AD47-AB7F3CA79292}" srcId="{006F022F-46D0-854C-A80E-824EFC5721A2}" destId="{B87C44A2-BA07-2D4E-A759-28083A2A00A1}" srcOrd="2" destOrd="0" parTransId="{43AD4F6B-AAEE-7141-B41A-6CA506D242EE}" sibTransId="{04469A65-4EFD-564E-AA07-5CB072C0990D}"/>
    <dgm:cxn modelId="{B57CEAAE-62EB-E749-943D-E30FF9FCD058}" type="presOf" srcId="{B87C44A2-BA07-2D4E-A759-28083A2A00A1}" destId="{AC9BA8E0-235E-9E49-9A50-568F4D01E41E}"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3ACC5BC7-8972-1D47-9F3A-F2A8F6BCCDD5}" type="presParOf" srcId="{938FA53D-DFB4-5240-9B91-6D0EED921E53}" destId="{220BFC57-4558-A048-8E3D-0BA3DC2361DF}" srcOrd="3" destOrd="0" presId="urn:microsoft.com/office/officeart/2005/8/layout/venn3"/>
    <dgm:cxn modelId="{45EA6532-8AC1-064D-AAA4-93BE90909D35}" type="presParOf" srcId="{938FA53D-DFB4-5240-9B91-6D0EED921E53}" destId="{AC9BA8E0-235E-9E49-9A50-568F4D01E41E}" srcOrd="4" destOrd="0" presId="urn:microsoft.com/office/officeart/2005/8/layout/venn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rgbClr val="8A58A7"/>
        </a:solidFill>
      </dgm:spPr>
      <dgm:t>
        <a:bodyPr/>
        <a:lstStyle/>
        <a:p>
          <a:r>
            <a:rPr lang="en-US" sz="1400" dirty="0">
              <a:solidFill>
                <a:schemeClr val="bg1"/>
              </a:solidFill>
              <a:latin typeface="Calisto MT" panose="02040603050505030304" pitchFamily="18" charset="77"/>
            </a:rPr>
            <a:t>Belly soft when pressed</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rgbClr val="4EADB3"/>
        </a:solidFill>
      </dgm:spPr>
      <dgm:t>
        <a:bodyPr/>
        <a:lstStyle/>
        <a:p>
          <a:r>
            <a:rPr lang="en-US" sz="1400" dirty="0">
              <a:solidFill>
                <a:schemeClr val="bg1"/>
              </a:solidFill>
              <a:latin typeface="Calisto MT" panose="02040603050505030304" pitchFamily="18" charset="77"/>
            </a:rPr>
            <a:t>Stiff when pressed</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2">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2">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rgbClr val="FFC000">
            <a:alpha val="80457"/>
          </a:srgbClr>
        </a:solidFill>
      </dgm:spPr>
      <dgm:t>
        <a:bodyPr/>
        <a:lstStyle/>
        <a:p>
          <a:r>
            <a:rPr lang="en-US" sz="1400" dirty="0">
              <a:solidFill>
                <a:schemeClr val="bg1"/>
              </a:solidFill>
              <a:latin typeface="Calisto MT" panose="02040603050505030304" pitchFamily="18" charset="77"/>
            </a:rPr>
            <a:t>Pale or dull skin, eyes or tongue </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chemeClr val="accent2">
            <a:lumMod val="75000"/>
            <a:alpha val="76252"/>
          </a:schemeClr>
        </a:solidFill>
      </dgm:spPr>
      <dgm:t>
        <a:bodyPr/>
        <a:lstStyle/>
        <a:p>
          <a:r>
            <a:rPr lang="en-US" sz="1400" dirty="0">
              <a:solidFill>
                <a:schemeClr val="bg1"/>
              </a:solidFill>
              <a:latin typeface="Calisto MT" panose="02040603050505030304" pitchFamily="18" charset="77"/>
            </a:rPr>
            <a:t>Flushed red or dry</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solidFill>
          <a:srgbClr val="8A58A7"/>
        </a:solidFill>
      </dgm:spPr>
      <dgm:t>
        <a:bodyPr/>
        <a:lstStyle/>
        <a:p>
          <a:r>
            <a:rPr lang="en-US" sz="1400" dirty="0">
              <a:solidFill>
                <a:schemeClr val="bg1"/>
              </a:solidFill>
              <a:latin typeface="Calisto MT" panose="02040603050505030304" pitchFamily="18" charset="77"/>
            </a:rPr>
            <a:t>Bright &amp; hydrated</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custLinFactNeighborX="20007">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rgbClr val="FFC000">
            <a:alpha val="80297"/>
          </a:srgbClr>
        </a:solidFill>
      </dgm:spPr>
      <dgm:t>
        <a:bodyPr/>
        <a:lstStyle/>
        <a:p>
          <a:r>
            <a:rPr lang="en-US" sz="1400" dirty="0">
              <a:solidFill>
                <a:schemeClr val="bg1"/>
              </a:solidFill>
              <a:latin typeface="Calisto MT" panose="02040603050505030304" pitchFamily="18" charset="77"/>
            </a:rPr>
            <a:t>Body feels dry or parched</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rgbClr val="8A58A7"/>
        </a:solidFill>
      </dgm:spPr>
      <dgm:t>
        <a:bodyPr/>
        <a:lstStyle/>
        <a:p>
          <a:r>
            <a:rPr lang="en-US" sz="1400" dirty="0">
              <a:solidFill>
                <a:schemeClr val="bg1"/>
              </a:solidFill>
              <a:latin typeface="Calisto MT" panose="02040603050505030304" pitchFamily="18" charset="77"/>
            </a:rPr>
            <a:t>Hydrated right now</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solidFill>
          <a:srgbClr val="002060">
            <a:alpha val="80000"/>
          </a:srgbClr>
        </a:solidFill>
      </dgm:spPr>
      <dgm:t>
        <a:bodyPr/>
        <a:lstStyle/>
        <a:p>
          <a:r>
            <a:rPr lang="en-US" sz="1400" dirty="0">
              <a:solidFill>
                <a:schemeClr val="bg1"/>
              </a:solidFill>
              <a:latin typeface="Calisto MT" panose="02040603050505030304" pitchFamily="18" charset="77"/>
            </a:rPr>
            <a:t>Heavy or swollen</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ED8C254C-1E2F-B345-9FD6-65A5E710C62A}">
      <dgm:prSet custT="1"/>
      <dgm:spPr>
        <a:solidFill>
          <a:schemeClr val="accent6">
            <a:alpha val="79955"/>
          </a:schemeClr>
        </a:solidFill>
      </dgm:spPr>
      <dgm:t>
        <a:bodyPr/>
        <a:lstStyle/>
        <a:p>
          <a:r>
            <a:rPr lang="en-US" sz="1400" dirty="0">
              <a:solidFill>
                <a:schemeClr val="bg1"/>
              </a:solidFill>
              <a:latin typeface="Calisto MT" panose="02040603050505030304" pitchFamily="18" charset="77"/>
            </a:rPr>
            <a:t>Feel</a:t>
          </a:r>
        </a:p>
        <a:p>
          <a:r>
            <a:rPr lang="en-US" sz="1400" dirty="0">
              <a:solidFill>
                <a:schemeClr val="bg1"/>
              </a:solidFill>
              <a:latin typeface="Calisto MT" panose="02040603050505030304" pitchFamily="18" charset="77"/>
            </a:rPr>
            <a:t>Cold</a:t>
          </a:r>
          <a:endParaRPr lang="en-US" sz="1400" dirty="0"/>
        </a:p>
      </dgm:t>
    </dgm:pt>
    <dgm:pt modelId="{17BABA70-7AE0-7D40-9678-612DB9DF62F8}" type="parTrans" cxnId="{B2F95641-0C91-0C47-BE4A-2AF0B03284C8}">
      <dgm:prSet/>
      <dgm:spPr/>
      <dgm:t>
        <a:bodyPr/>
        <a:lstStyle/>
        <a:p>
          <a:endParaRPr lang="en-US"/>
        </a:p>
      </dgm:t>
    </dgm:pt>
    <dgm:pt modelId="{0A4C674B-2B5C-5849-8742-F94512AEAC72}" type="sibTrans" cxnId="{B2F95641-0C91-0C47-BE4A-2AF0B03284C8}">
      <dgm:prSet/>
      <dgm:spPr/>
      <dgm:t>
        <a:bodyPr/>
        <a:lstStyle/>
        <a:p>
          <a:endParaRPr lang="en-US"/>
        </a:p>
      </dgm:t>
    </dgm:pt>
    <dgm:pt modelId="{E5009E1E-A874-6E4F-98B8-9CBE5E2D63C5}">
      <dgm:prSet custT="1"/>
      <dgm:spPr>
        <a:solidFill>
          <a:schemeClr val="accent2">
            <a:lumMod val="75000"/>
            <a:alpha val="77029"/>
          </a:schemeClr>
        </a:solidFill>
      </dgm:spPr>
      <dgm:t>
        <a:bodyPr/>
        <a:lstStyle/>
        <a:p>
          <a:r>
            <a:rPr lang="en-US" sz="1400" dirty="0">
              <a:solidFill>
                <a:schemeClr val="bg1"/>
              </a:solidFill>
              <a:latin typeface="Calisto MT" panose="02040603050505030304" pitchFamily="18" charset="77"/>
            </a:rPr>
            <a:t>Running hot</a:t>
          </a:r>
          <a:endParaRPr lang="en-US" sz="1400" dirty="0"/>
        </a:p>
      </dgm:t>
    </dgm:pt>
    <dgm:pt modelId="{3AC56ACF-7EBC-8246-BB74-25121BB33B44}" type="parTrans" cxnId="{ABAC2885-C239-184B-AC40-F9EC1BEF8C1A}">
      <dgm:prSet/>
      <dgm:spPr/>
      <dgm:t>
        <a:bodyPr/>
        <a:lstStyle/>
        <a:p>
          <a:endParaRPr lang="en-US"/>
        </a:p>
      </dgm:t>
    </dgm:pt>
    <dgm:pt modelId="{D14799EE-8434-C64B-9849-C8B5EC2FD55A}" type="sibTrans" cxnId="{ABAC2885-C239-184B-AC40-F9EC1BEF8C1A}">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5">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5">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5">
        <dgm:presLayoutVars>
          <dgm:bulletEnabled val="1"/>
        </dgm:presLayoutVars>
      </dgm:prSet>
      <dgm:spPr/>
    </dgm:pt>
    <dgm:pt modelId="{547AC3AB-1DBC-5447-ADFF-D485B52B71AC}" type="pres">
      <dgm:prSet presAssocID="{9F7017A8-96F6-9041-871A-8DCAF4E4FD47}" presName="space" presStyleCnt="0"/>
      <dgm:spPr/>
    </dgm:pt>
    <dgm:pt modelId="{B9830E2A-628A-D145-B50D-95D71B0DFE50}" type="pres">
      <dgm:prSet presAssocID="{ED8C254C-1E2F-B345-9FD6-65A5E710C62A}" presName="Name5" presStyleLbl="vennNode1" presStyleIdx="3" presStyleCnt="5">
        <dgm:presLayoutVars>
          <dgm:bulletEnabled val="1"/>
        </dgm:presLayoutVars>
      </dgm:prSet>
      <dgm:spPr/>
    </dgm:pt>
    <dgm:pt modelId="{E604783F-FFA1-D543-B39F-5886714EB601}" type="pres">
      <dgm:prSet presAssocID="{0A4C674B-2B5C-5849-8742-F94512AEAC72}" presName="space" presStyleCnt="0"/>
      <dgm:spPr/>
    </dgm:pt>
    <dgm:pt modelId="{35D3E8F8-547F-2540-A2A4-665C5F4CE7F2}" type="pres">
      <dgm:prSet presAssocID="{E5009E1E-A874-6E4F-98B8-9CBE5E2D63C5}" presName="Name5" presStyleLbl="vennNode1" presStyleIdx="4" presStyleCnt="5" custLinFactNeighborX="6099">
        <dgm:presLayoutVars>
          <dgm:bulletEnabled val="1"/>
        </dgm:presLayoutVars>
      </dgm:prSet>
      <dgm:spPr/>
    </dgm:pt>
  </dgm:ptLst>
  <dgm:cxnLst>
    <dgm:cxn modelId="{66179507-7580-C144-99AA-8DF4447135B5}" type="presOf" srcId="{ED8C254C-1E2F-B345-9FD6-65A5E710C62A}" destId="{B9830E2A-628A-D145-B50D-95D71B0DFE50}" srcOrd="0" destOrd="0" presId="urn:microsoft.com/office/officeart/2005/8/layout/venn3"/>
    <dgm:cxn modelId="{27154D0B-01FD-7D48-8216-71B05FDDAFE2}" type="presOf" srcId="{006F022F-46D0-854C-A80E-824EFC5721A2}" destId="{938FA53D-DFB4-5240-9B91-6D0EED921E53}" srcOrd="0" destOrd="0" presId="urn:microsoft.com/office/officeart/2005/8/layout/venn3"/>
    <dgm:cxn modelId="{B2F95641-0C91-0C47-BE4A-2AF0B03284C8}" srcId="{006F022F-46D0-854C-A80E-824EFC5721A2}" destId="{ED8C254C-1E2F-B345-9FD6-65A5E710C62A}" srcOrd="3" destOrd="0" parTransId="{17BABA70-7AE0-7D40-9678-612DB9DF62F8}" sibTransId="{0A4C674B-2B5C-5849-8742-F94512AEAC72}"/>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ABAC2885-C239-184B-AC40-F9EC1BEF8C1A}" srcId="{006F022F-46D0-854C-A80E-824EFC5721A2}" destId="{E5009E1E-A874-6E4F-98B8-9CBE5E2D63C5}" srcOrd="4" destOrd="0" parTransId="{3AC56ACF-7EBC-8246-BB74-25121BB33B44}" sibTransId="{D14799EE-8434-C64B-9849-C8B5EC2FD55A}"/>
    <dgm:cxn modelId="{F7A60E9F-A417-0844-A9B8-846BB754FC33}" type="presOf" srcId="{E5009E1E-A874-6E4F-98B8-9CBE5E2D63C5}" destId="{35D3E8F8-547F-2540-A2A4-665C5F4CE7F2}"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 modelId="{C74BEB39-6D3F-6047-8F37-2812D65A293C}" type="presParOf" srcId="{938FA53D-DFB4-5240-9B91-6D0EED921E53}" destId="{547AC3AB-1DBC-5447-ADFF-D485B52B71AC}" srcOrd="5" destOrd="0" presId="urn:microsoft.com/office/officeart/2005/8/layout/venn3"/>
    <dgm:cxn modelId="{B92CEC5B-6823-F14C-ADEA-3688C00A88FE}" type="presParOf" srcId="{938FA53D-DFB4-5240-9B91-6D0EED921E53}" destId="{B9830E2A-628A-D145-B50D-95D71B0DFE50}" srcOrd="6" destOrd="0" presId="urn:microsoft.com/office/officeart/2005/8/layout/venn3"/>
    <dgm:cxn modelId="{1F243AB5-722E-E74F-A1E0-5148662FC174}" type="presParOf" srcId="{938FA53D-DFB4-5240-9B91-6D0EED921E53}" destId="{E604783F-FFA1-D543-B39F-5886714EB601}" srcOrd="7" destOrd="0" presId="urn:microsoft.com/office/officeart/2005/8/layout/venn3"/>
    <dgm:cxn modelId="{187C1BA0-EFD1-7942-B6C1-E02210CFC3BF}" type="presParOf" srcId="{938FA53D-DFB4-5240-9B91-6D0EED921E53}" destId="{35D3E8F8-547F-2540-A2A4-665C5F4CE7F2}" srcOrd="8" destOrd="0" presId="urn:microsoft.com/office/officeart/2005/8/layout/venn3"/>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rgbClr val="4EADB3"/>
        </a:solidFill>
      </dgm:spPr>
      <dgm:t>
        <a:bodyPr/>
        <a:lstStyle/>
        <a:p>
          <a:r>
            <a:rPr lang="en-US" sz="1800" dirty="0">
              <a:solidFill>
                <a:schemeClr val="bg1"/>
              </a:solidFill>
              <a:latin typeface="Calisto MT" panose="02040603050505030304" pitchFamily="18" charset="77"/>
            </a:rPr>
            <a:t>Yes </a:t>
          </a:r>
          <a:r>
            <a:rPr lang="en-US" sz="1200" dirty="0">
              <a:solidFill>
                <a:schemeClr val="bg1"/>
              </a:solidFill>
              <a:latin typeface="Calisto MT" panose="02040603050505030304" pitchFamily="18" charset="77"/>
            </a:rPr>
            <a:t>transition</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rgbClr val="8A58A7"/>
        </a:solidFill>
      </dgm:spPr>
      <dgm:t>
        <a:bodyPr/>
        <a:lstStyle/>
        <a:p>
          <a:r>
            <a:rPr lang="en-US" sz="1800" dirty="0">
              <a:solidFill>
                <a:schemeClr val="bg1"/>
              </a:solidFill>
              <a:latin typeface="Calisto MT" panose="02040603050505030304" pitchFamily="18" charset="77"/>
            </a:rPr>
            <a:t>No</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2">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2">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a:solidFill>
                <a:schemeClr val="bg1"/>
              </a:solidFill>
              <a:latin typeface="Calisto MT" panose="02040603050505030304" pitchFamily="18" charset="77"/>
            </a:rPr>
            <a:t>Easy</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Mild challenges</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noFill/>
      </dgm:spPr>
      <dgm:t>
        <a:bodyPr/>
        <a:lstStyle/>
        <a:p>
          <a:r>
            <a:rPr lang="en-US" sz="1400" dirty="0">
              <a:solidFill>
                <a:schemeClr val="bg1"/>
              </a:solidFill>
              <a:latin typeface="Calisto MT" panose="02040603050505030304" pitchFamily="18" charset="77"/>
            </a:rPr>
            <a:t>Tougher than usual</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rgbClr val="8A58A7"/>
        </a:solidFill>
      </dgm:spPr>
      <dgm:t>
        <a:bodyPr/>
        <a:lstStyle/>
        <a:p>
          <a:r>
            <a:rPr lang="en-US" sz="1400" dirty="0">
              <a:solidFill>
                <a:schemeClr val="bg1"/>
              </a:solidFill>
              <a:latin typeface="Calisto MT" panose="02040603050505030304" pitchFamily="18" charset="77"/>
            </a:rPr>
            <a:t>No. I feel calm now</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chemeClr val="accent6">
            <a:alpha val="79963"/>
          </a:schemeClr>
        </a:solidFill>
      </dgm:spPr>
      <dgm:t>
        <a:bodyPr/>
        <a:lstStyle/>
        <a:p>
          <a:r>
            <a:rPr lang="en-US" sz="1400" dirty="0">
              <a:solidFill>
                <a:schemeClr val="bg1"/>
              </a:solidFill>
              <a:latin typeface="Calisto MT" panose="02040603050505030304" pitchFamily="18" charset="77"/>
            </a:rPr>
            <a:t>Yes I feel emotion in my chest</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solidFill>
          <a:schemeClr val="accent2">
            <a:lumMod val="75000"/>
            <a:alpha val="74857"/>
          </a:schemeClr>
        </a:solidFill>
      </dgm:spPr>
      <dgm:t>
        <a:bodyPr/>
        <a:lstStyle/>
        <a:p>
          <a:r>
            <a:rPr lang="en-US" sz="1400" dirty="0">
              <a:solidFill>
                <a:schemeClr val="bg1"/>
              </a:solidFill>
              <a:latin typeface="Calisto MT" panose="02040603050505030304" pitchFamily="18" charset="77"/>
            </a:rPr>
            <a:t>Yes I feel it in my head</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ED8C254C-1E2F-B345-9FD6-65A5E710C62A}">
      <dgm:prSet custT="1"/>
      <dgm:spPr>
        <a:solidFill>
          <a:srgbClr val="FFC000">
            <a:alpha val="79795"/>
          </a:srgbClr>
        </a:solidFill>
      </dgm:spPr>
      <dgm:t>
        <a:bodyPr/>
        <a:lstStyle/>
        <a:p>
          <a:r>
            <a:rPr lang="en-US" sz="1400" dirty="0">
              <a:solidFill>
                <a:schemeClr val="bg1"/>
              </a:solidFill>
              <a:latin typeface="Calisto MT" panose="02040603050505030304" pitchFamily="18" charset="77"/>
            </a:rPr>
            <a:t>Yes I feel it in my gut</a:t>
          </a:r>
          <a:endParaRPr lang="en-US" sz="1400" dirty="0"/>
        </a:p>
      </dgm:t>
    </dgm:pt>
    <dgm:pt modelId="{17BABA70-7AE0-7D40-9678-612DB9DF62F8}" type="parTrans" cxnId="{B2F95641-0C91-0C47-BE4A-2AF0B03284C8}">
      <dgm:prSet/>
      <dgm:spPr/>
      <dgm:t>
        <a:bodyPr/>
        <a:lstStyle/>
        <a:p>
          <a:endParaRPr lang="en-US"/>
        </a:p>
      </dgm:t>
    </dgm:pt>
    <dgm:pt modelId="{0A4C674B-2B5C-5849-8742-F94512AEAC72}" type="sibTrans" cxnId="{B2F95641-0C91-0C47-BE4A-2AF0B03284C8}">
      <dgm:prSet/>
      <dgm:spPr/>
      <dgm:t>
        <a:bodyPr/>
        <a:lstStyle/>
        <a:p>
          <a:endParaRPr lang="en-US"/>
        </a:p>
      </dgm:t>
    </dgm:pt>
    <dgm:pt modelId="{E5009E1E-A874-6E4F-98B8-9CBE5E2D63C5}">
      <dgm:prSet custT="1"/>
      <dgm:spPr>
        <a:solidFill>
          <a:srgbClr val="4EADB3"/>
        </a:solidFill>
      </dgm:spPr>
      <dgm:t>
        <a:bodyPr/>
        <a:lstStyle/>
        <a:p>
          <a:r>
            <a:rPr lang="en-US" sz="1200" dirty="0">
              <a:solidFill>
                <a:schemeClr val="bg1"/>
              </a:solidFill>
              <a:latin typeface="Calisto MT" panose="02040603050505030304" pitchFamily="18" charset="77"/>
            </a:rPr>
            <a:t>Not any more but I feel exhausted</a:t>
          </a:r>
          <a:endParaRPr lang="en-US" sz="1200" dirty="0"/>
        </a:p>
      </dgm:t>
    </dgm:pt>
    <dgm:pt modelId="{3AC56ACF-7EBC-8246-BB74-25121BB33B44}" type="parTrans" cxnId="{ABAC2885-C239-184B-AC40-F9EC1BEF8C1A}">
      <dgm:prSet/>
      <dgm:spPr/>
      <dgm:t>
        <a:bodyPr/>
        <a:lstStyle/>
        <a:p>
          <a:endParaRPr lang="en-US"/>
        </a:p>
      </dgm:t>
    </dgm:pt>
    <dgm:pt modelId="{D14799EE-8434-C64B-9849-C8B5EC2FD55A}" type="sibTrans" cxnId="{ABAC2885-C239-184B-AC40-F9EC1BEF8C1A}">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5">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5">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5">
        <dgm:presLayoutVars>
          <dgm:bulletEnabled val="1"/>
        </dgm:presLayoutVars>
      </dgm:prSet>
      <dgm:spPr/>
    </dgm:pt>
    <dgm:pt modelId="{547AC3AB-1DBC-5447-ADFF-D485B52B71AC}" type="pres">
      <dgm:prSet presAssocID="{9F7017A8-96F6-9041-871A-8DCAF4E4FD47}" presName="space" presStyleCnt="0"/>
      <dgm:spPr/>
    </dgm:pt>
    <dgm:pt modelId="{B9830E2A-628A-D145-B50D-95D71B0DFE50}" type="pres">
      <dgm:prSet presAssocID="{ED8C254C-1E2F-B345-9FD6-65A5E710C62A}" presName="Name5" presStyleLbl="vennNode1" presStyleIdx="3" presStyleCnt="5">
        <dgm:presLayoutVars>
          <dgm:bulletEnabled val="1"/>
        </dgm:presLayoutVars>
      </dgm:prSet>
      <dgm:spPr/>
    </dgm:pt>
    <dgm:pt modelId="{E604783F-FFA1-D543-B39F-5886714EB601}" type="pres">
      <dgm:prSet presAssocID="{0A4C674B-2B5C-5849-8742-F94512AEAC72}" presName="space" presStyleCnt="0"/>
      <dgm:spPr/>
    </dgm:pt>
    <dgm:pt modelId="{35D3E8F8-547F-2540-A2A4-665C5F4CE7F2}" type="pres">
      <dgm:prSet presAssocID="{E5009E1E-A874-6E4F-98B8-9CBE5E2D63C5}" presName="Name5" presStyleLbl="vennNode1" presStyleIdx="4" presStyleCnt="5" custLinFactNeighborX="6099">
        <dgm:presLayoutVars>
          <dgm:bulletEnabled val="1"/>
        </dgm:presLayoutVars>
      </dgm:prSet>
      <dgm:spPr/>
    </dgm:pt>
  </dgm:ptLst>
  <dgm:cxnLst>
    <dgm:cxn modelId="{66179507-7580-C144-99AA-8DF4447135B5}" type="presOf" srcId="{ED8C254C-1E2F-B345-9FD6-65A5E710C62A}" destId="{B9830E2A-628A-D145-B50D-95D71B0DFE50}" srcOrd="0" destOrd="0" presId="urn:microsoft.com/office/officeart/2005/8/layout/venn3"/>
    <dgm:cxn modelId="{27154D0B-01FD-7D48-8216-71B05FDDAFE2}" type="presOf" srcId="{006F022F-46D0-854C-A80E-824EFC5721A2}" destId="{938FA53D-DFB4-5240-9B91-6D0EED921E53}" srcOrd="0" destOrd="0" presId="urn:microsoft.com/office/officeart/2005/8/layout/venn3"/>
    <dgm:cxn modelId="{B2F95641-0C91-0C47-BE4A-2AF0B03284C8}" srcId="{006F022F-46D0-854C-A80E-824EFC5721A2}" destId="{ED8C254C-1E2F-B345-9FD6-65A5E710C62A}" srcOrd="3" destOrd="0" parTransId="{17BABA70-7AE0-7D40-9678-612DB9DF62F8}" sibTransId="{0A4C674B-2B5C-5849-8742-F94512AEAC72}"/>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ABAC2885-C239-184B-AC40-F9EC1BEF8C1A}" srcId="{006F022F-46D0-854C-A80E-824EFC5721A2}" destId="{E5009E1E-A874-6E4F-98B8-9CBE5E2D63C5}" srcOrd="4" destOrd="0" parTransId="{3AC56ACF-7EBC-8246-BB74-25121BB33B44}" sibTransId="{D14799EE-8434-C64B-9849-C8B5EC2FD55A}"/>
    <dgm:cxn modelId="{F7A60E9F-A417-0844-A9B8-846BB754FC33}" type="presOf" srcId="{E5009E1E-A874-6E4F-98B8-9CBE5E2D63C5}" destId="{35D3E8F8-547F-2540-A2A4-665C5F4CE7F2}"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 modelId="{C74BEB39-6D3F-6047-8F37-2812D65A293C}" type="presParOf" srcId="{938FA53D-DFB4-5240-9B91-6D0EED921E53}" destId="{547AC3AB-1DBC-5447-ADFF-D485B52B71AC}" srcOrd="5" destOrd="0" presId="urn:microsoft.com/office/officeart/2005/8/layout/venn3"/>
    <dgm:cxn modelId="{B92CEC5B-6823-F14C-ADEA-3688C00A88FE}" type="presParOf" srcId="{938FA53D-DFB4-5240-9B91-6D0EED921E53}" destId="{B9830E2A-628A-D145-B50D-95D71B0DFE50}" srcOrd="6" destOrd="0" presId="urn:microsoft.com/office/officeart/2005/8/layout/venn3"/>
    <dgm:cxn modelId="{1F243AB5-722E-E74F-A1E0-5148662FC174}" type="presParOf" srcId="{938FA53D-DFB4-5240-9B91-6D0EED921E53}" destId="{E604783F-FFA1-D543-B39F-5886714EB601}" srcOrd="7" destOrd="0" presId="urn:microsoft.com/office/officeart/2005/8/layout/venn3"/>
    <dgm:cxn modelId="{187C1BA0-EFD1-7942-B6C1-E02210CFC3BF}" type="presParOf" srcId="{938FA53D-DFB4-5240-9B91-6D0EED921E53}" destId="{35D3E8F8-547F-2540-A2A4-665C5F4CE7F2}" srcOrd="8" destOrd="0" presId="urn:microsoft.com/office/officeart/2005/8/layout/venn3"/>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solidFill>
          <a:srgbClr val="8A58A7"/>
        </a:solidFill>
      </dgm:spPr>
      <dgm:t>
        <a:bodyPr/>
        <a:lstStyle/>
        <a:p>
          <a:r>
            <a:rPr lang="en-US" sz="1400" dirty="0">
              <a:solidFill>
                <a:schemeClr val="bg1"/>
              </a:solidFill>
              <a:latin typeface="Calisto MT" panose="02040603050505030304" pitchFamily="18" charset="77"/>
            </a:rPr>
            <a:t>Comfort/relaxed now</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solidFill>
          <a:srgbClr val="4EADB3"/>
        </a:solidFill>
      </dgm:spPr>
      <dgm:t>
        <a:bodyPr/>
        <a:lstStyle/>
        <a:p>
          <a:r>
            <a:rPr lang="en-US" sz="1400" dirty="0">
              <a:solidFill>
                <a:schemeClr val="bg1"/>
              </a:solidFill>
              <a:latin typeface="Calisto MT" panose="02040603050505030304" pitchFamily="18" charset="77"/>
            </a:rPr>
            <a:t>Mixed feelings now</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solidFill>
          <a:schemeClr val="accent2">
            <a:lumMod val="75000"/>
            <a:alpha val="75263"/>
          </a:schemeClr>
        </a:solidFill>
      </dgm:spPr>
      <dgm:t>
        <a:bodyPr/>
        <a:lstStyle/>
        <a:p>
          <a:r>
            <a:rPr lang="en-US" sz="1400" dirty="0">
              <a:solidFill>
                <a:schemeClr val="bg1"/>
              </a:solidFill>
              <a:latin typeface="Calisto MT" panose="02040603050505030304" pitchFamily="18" charset="77"/>
            </a:rPr>
            <a:t>Still a little stressed</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5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a:solidFill>
                <a:schemeClr val="bg1"/>
              </a:solidFill>
              <a:latin typeface="Calisto MT" panose="02040603050505030304" pitchFamily="18" charset="77"/>
            </a:rPr>
            <a:t>Smooth</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Mild challenges</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noFill/>
      </dgm:spPr>
      <dgm:t>
        <a:bodyPr/>
        <a:lstStyle/>
        <a:p>
          <a:r>
            <a:rPr lang="en-US" sz="1400" dirty="0">
              <a:solidFill>
                <a:schemeClr val="bg1"/>
              </a:solidFill>
              <a:latin typeface="Calisto MT" panose="02040603050505030304" pitchFamily="18" charset="77"/>
            </a:rPr>
            <a:t>Stuck</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a:solidFill>
                <a:schemeClr val="bg1"/>
              </a:solidFill>
              <a:latin typeface="Calisto MT" panose="02040603050505030304" pitchFamily="18" charset="77"/>
            </a:rPr>
            <a:t>Pale or dull</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Flushed red or dry</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noFill/>
      </dgm:spPr>
      <dgm:t>
        <a:bodyPr/>
        <a:lstStyle/>
        <a:p>
          <a:r>
            <a:rPr lang="en-US" sz="1400" dirty="0">
              <a:solidFill>
                <a:schemeClr val="bg1"/>
              </a:solidFill>
              <a:latin typeface="Calisto MT" panose="02040603050505030304" pitchFamily="18" charset="77"/>
            </a:rPr>
            <a:t>Bright &amp; hydrated</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custLinFactNeighborX="20007">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a:solidFill>
                <a:schemeClr val="bg1"/>
              </a:solidFill>
              <a:latin typeface="Calisto MT" panose="02040603050505030304" pitchFamily="18" charset="77"/>
            </a:rPr>
            <a:t>Soft when pressed</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Stiff when pressed</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2">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2">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a:solidFill>
                <a:schemeClr val="bg1"/>
              </a:solidFill>
              <a:latin typeface="Calisto MT" panose="02040603050505030304" pitchFamily="18" charset="77"/>
            </a:rPr>
            <a:t>Dry or parched</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Hydrated right now</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noFill/>
      </dgm:spPr>
      <dgm:t>
        <a:bodyPr/>
        <a:lstStyle/>
        <a:p>
          <a:r>
            <a:rPr lang="en-US" sz="1400" dirty="0">
              <a:solidFill>
                <a:schemeClr val="bg1"/>
              </a:solidFill>
              <a:latin typeface="Calisto MT" panose="02040603050505030304" pitchFamily="18" charset="77"/>
            </a:rPr>
            <a:t>Heavy or swollen</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ED8C254C-1E2F-B345-9FD6-65A5E710C62A}">
      <dgm:prSet custT="1"/>
      <dgm:spPr>
        <a:noFill/>
      </dgm:spPr>
      <dgm:t>
        <a:bodyPr/>
        <a:lstStyle/>
        <a:p>
          <a:r>
            <a:rPr lang="en-US" sz="1400" dirty="0">
              <a:solidFill>
                <a:schemeClr val="bg1"/>
              </a:solidFill>
              <a:latin typeface="Calisto MT" panose="02040603050505030304" pitchFamily="18" charset="77"/>
            </a:rPr>
            <a:t>Feel</a:t>
          </a:r>
        </a:p>
        <a:p>
          <a:r>
            <a:rPr lang="en-US" sz="1400" dirty="0">
              <a:solidFill>
                <a:schemeClr val="bg1"/>
              </a:solidFill>
              <a:latin typeface="Calisto MT" panose="02040603050505030304" pitchFamily="18" charset="77"/>
            </a:rPr>
            <a:t>Cold</a:t>
          </a:r>
          <a:endParaRPr lang="en-US" sz="1400" dirty="0"/>
        </a:p>
      </dgm:t>
    </dgm:pt>
    <dgm:pt modelId="{17BABA70-7AE0-7D40-9678-612DB9DF62F8}" type="parTrans" cxnId="{B2F95641-0C91-0C47-BE4A-2AF0B03284C8}">
      <dgm:prSet/>
      <dgm:spPr/>
      <dgm:t>
        <a:bodyPr/>
        <a:lstStyle/>
        <a:p>
          <a:endParaRPr lang="en-US"/>
        </a:p>
      </dgm:t>
    </dgm:pt>
    <dgm:pt modelId="{0A4C674B-2B5C-5849-8742-F94512AEAC72}" type="sibTrans" cxnId="{B2F95641-0C91-0C47-BE4A-2AF0B03284C8}">
      <dgm:prSet/>
      <dgm:spPr/>
      <dgm:t>
        <a:bodyPr/>
        <a:lstStyle/>
        <a:p>
          <a:endParaRPr lang="en-US"/>
        </a:p>
      </dgm:t>
    </dgm:pt>
    <dgm:pt modelId="{E5009E1E-A874-6E4F-98B8-9CBE5E2D63C5}">
      <dgm:prSet custT="1"/>
      <dgm:spPr>
        <a:noFill/>
      </dgm:spPr>
      <dgm:t>
        <a:bodyPr/>
        <a:lstStyle/>
        <a:p>
          <a:r>
            <a:rPr lang="en-US" sz="1400" dirty="0">
              <a:solidFill>
                <a:schemeClr val="bg1"/>
              </a:solidFill>
              <a:latin typeface="Calisto MT" panose="02040603050505030304" pitchFamily="18" charset="77"/>
            </a:rPr>
            <a:t>Running hot</a:t>
          </a:r>
          <a:endParaRPr lang="en-US" sz="1400" dirty="0"/>
        </a:p>
      </dgm:t>
    </dgm:pt>
    <dgm:pt modelId="{3AC56ACF-7EBC-8246-BB74-25121BB33B44}" type="parTrans" cxnId="{ABAC2885-C239-184B-AC40-F9EC1BEF8C1A}">
      <dgm:prSet/>
      <dgm:spPr/>
      <dgm:t>
        <a:bodyPr/>
        <a:lstStyle/>
        <a:p>
          <a:endParaRPr lang="en-US"/>
        </a:p>
      </dgm:t>
    </dgm:pt>
    <dgm:pt modelId="{D14799EE-8434-C64B-9849-C8B5EC2FD55A}" type="sibTrans" cxnId="{ABAC2885-C239-184B-AC40-F9EC1BEF8C1A}">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5">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5">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5">
        <dgm:presLayoutVars>
          <dgm:bulletEnabled val="1"/>
        </dgm:presLayoutVars>
      </dgm:prSet>
      <dgm:spPr/>
    </dgm:pt>
    <dgm:pt modelId="{547AC3AB-1DBC-5447-ADFF-D485B52B71AC}" type="pres">
      <dgm:prSet presAssocID="{9F7017A8-96F6-9041-871A-8DCAF4E4FD47}" presName="space" presStyleCnt="0"/>
      <dgm:spPr/>
    </dgm:pt>
    <dgm:pt modelId="{B9830E2A-628A-D145-B50D-95D71B0DFE50}" type="pres">
      <dgm:prSet presAssocID="{ED8C254C-1E2F-B345-9FD6-65A5E710C62A}" presName="Name5" presStyleLbl="vennNode1" presStyleIdx="3" presStyleCnt="5">
        <dgm:presLayoutVars>
          <dgm:bulletEnabled val="1"/>
        </dgm:presLayoutVars>
      </dgm:prSet>
      <dgm:spPr/>
    </dgm:pt>
    <dgm:pt modelId="{E604783F-FFA1-D543-B39F-5886714EB601}" type="pres">
      <dgm:prSet presAssocID="{0A4C674B-2B5C-5849-8742-F94512AEAC72}" presName="space" presStyleCnt="0"/>
      <dgm:spPr/>
    </dgm:pt>
    <dgm:pt modelId="{35D3E8F8-547F-2540-A2A4-665C5F4CE7F2}" type="pres">
      <dgm:prSet presAssocID="{E5009E1E-A874-6E4F-98B8-9CBE5E2D63C5}" presName="Name5" presStyleLbl="vennNode1" presStyleIdx="4" presStyleCnt="5" custLinFactNeighborX="6099">
        <dgm:presLayoutVars>
          <dgm:bulletEnabled val="1"/>
        </dgm:presLayoutVars>
      </dgm:prSet>
      <dgm:spPr/>
    </dgm:pt>
  </dgm:ptLst>
  <dgm:cxnLst>
    <dgm:cxn modelId="{66179507-7580-C144-99AA-8DF4447135B5}" type="presOf" srcId="{ED8C254C-1E2F-B345-9FD6-65A5E710C62A}" destId="{B9830E2A-628A-D145-B50D-95D71B0DFE50}" srcOrd="0" destOrd="0" presId="urn:microsoft.com/office/officeart/2005/8/layout/venn3"/>
    <dgm:cxn modelId="{27154D0B-01FD-7D48-8216-71B05FDDAFE2}" type="presOf" srcId="{006F022F-46D0-854C-A80E-824EFC5721A2}" destId="{938FA53D-DFB4-5240-9B91-6D0EED921E53}" srcOrd="0" destOrd="0" presId="urn:microsoft.com/office/officeart/2005/8/layout/venn3"/>
    <dgm:cxn modelId="{B2F95641-0C91-0C47-BE4A-2AF0B03284C8}" srcId="{006F022F-46D0-854C-A80E-824EFC5721A2}" destId="{ED8C254C-1E2F-B345-9FD6-65A5E710C62A}" srcOrd="3" destOrd="0" parTransId="{17BABA70-7AE0-7D40-9678-612DB9DF62F8}" sibTransId="{0A4C674B-2B5C-5849-8742-F94512AEAC72}"/>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ABAC2885-C239-184B-AC40-F9EC1BEF8C1A}" srcId="{006F022F-46D0-854C-A80E-824EFC5721A2}" destId="{E5009E1E-A874-6E4F-98B8-9CBE5E2D63C5}" srcOrd="4" destOrd="0" parTransId="{3AC56ACF-7EBC-8246-BB74-25121BB33B44}" sibTransId="{D14799EE-8434-C64B-9849-C8B5EC2FD55A}"/>
    <dgm:cxn modelId="{F7A60E9F-A417-0844-A9B8-846BB754FC33}" type="presOf" srcId="{E5009E1E-A874-6E4F-98B8-9CBE5E2D63C5}" destId="{35D3E8F8-547F-2540-A2A4-665C5F4CE7F2}"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 modelId="{C74BEB39-6D3F-6047-8F37-2812D65A293C}" type="presParOf" srcId="{938FA53D-DFB4-5240-9B91-6D0EED921E53}" destId="{547AC3AB-1DBC-5447-ADFF-D485B52B71AC}" srcOrd="5" destOrd="0" presId="urn:microsoft.com/office/officeart/2005/8/layout/venn3"/>
    <dgm:cxn modelId="{B92CEC5B-6823-F14C-ADEA-3688C00A88FE}" type="presParOf" srcId="{938FA53D-DFB4-5240-9B91-6D0EED921E53}" destId="{B9830E2A-628A-D145-B50D-95D71B0DFE50}" srcOrd="6" destOrd="0" presId="urn:microsoft.com/office/officeart/2005/8/layout/venn3"/>
    <dgm:cxn modelId="{1F243AB5-722E-E74F-A1E0-5148662FC174}" type="presParOf" srcId="{938FA53D-DFB4-5240-9B91-6D0EED921E53}" destId="{E604783F-FFA1-D543-B39F-5886714EB601}" srcOrd="7" destOrd="0" presId="urn:microsoft.com/office/officeart/2005/8/layout/venn3"/>
    <dgm:cxn modelId="{187C1BA0-EFD1-7942-B6C1-E02210CFC3BF}" type="presParOf" srcId="{938FA53D-DFB4-5240-9B91-6D0EED921E53}" destId="{35D3E8F8-547F-2540-A2A4-665C5F4CE7F2}" srcOrd="8" destOrd="0" presId="urn:microsoft.com/office/officeart/2005/8/layout/venn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a:solidFill>
                <a:schemeClr val="bg1"/>
              </a:solidFill>
              <a:latin typeface="Calisto MT" panose="02040603050505030304" pitchFamily="18" charset="77"/>
            </a:rPr>
            <a:t>Feels strong right now</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Seems normal</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noFill/>
      </dgm:spPr>
      <dgm:t>
        <a:bodyPr/>
        <a:lstStyle/>
        <a:p>
          <a:r>
            <a:rPr lang="en-US" sz="1400" dirty="0">
              <a:solidFill>
                <a:schemeClr val="bg1"/>
              </a:solidFill>
              <a:latin typeface="Calisto MT" panose="02040603050505030304" pitchFamily="18" charset="77"/>
            </a:rPr>
            <a:t>Feels a little weak right now</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custLinFactNeighborX="20007">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400" dirty="0" err="1">
              <a:solidFill>
                <a:schemeClr val="bg1"/>
              </a:solidFill>
              <a:latin typeface="Calisto MT" panose="02040603050505030304" pitchFamily="18" charset="77"/>
            </a:rPr>
            <a:t>Comfort,Relaxed</a:t>
          </a:r>
          <a:endParaRPr lang="en-US" sz="1400" dirty="0">
            <a:solidFill>
              <a:schemeClr val="bg1"/>
            </a:solidFill>
            <a:latin typeface="Calisto MT" panose="02040603050505030304" pitchFamily="18" charset="77"/>
          </a:endParaRP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400" dirty="0">
              <a:solidFill>
                <a:schemeClr val="bg1"/>
              </a:solidFill>
              <a:latin typeface="Calisto MT" panose="02040603050505030304" pitchFamily="18" charset="77"/>
            </a:rPr>
            <a:t>Mixed feelings</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EB619634-5536-3F42-91F4-1D2213499E9B}">
      <dgm:prSet phldrT="[Text]" custT="1"/>
      <dgm:spPr>
        <a:noFill/>
      </dgm:spPr>
      <dgm:t>
        <a:bodyPr/>
        <a:lstStyle/>
        <a:p>
          <a:r>
            <a:rPr lang="en-US" sz="1400" dirty="0">
              <a:solidFill>
                <a:schemeClr val="bg1"/>
              </a:solidFill>
              <a:latin typeface="Calisto MT" panose="02040603050505030304" pitchFamily="18" charset="77"/>
            </a:rPr>
            <a:t>Still a little stressed</a:t>
          </a:r>
        </a:p>
      </dgm:t>
    </dgm:pt>
    <dgm:pt modelId="{C5E811A0-E27C-1B46-83B1-65AC0847AA59}" type="parTrans" cxnId="{F9DEA26B-2AE6-5F4E-97E4-5A5A7DA69050}">
      <dgm:prSet/>
      <dgm:spPr/>
      <dgm:t>
        <a:bodyPr/>
        <a:lstStyle/>
        <a:p>
          <a:endParaRPr lang="en-US"/>
        </a:p>
      </dgm:t>
    </dgm:pt>
    <dgm:pt modelId="{9F7017A8-96F6-9041-871A-8DCAF4E4FD47}" type="sibTrans" cxnId="{F9DEA26B-2AE6-5F4E-97E4-5A5A7DA69050}">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3">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3">
        <dgm:presLayoutVars>
          <dgm:bulletEnabled val="1"/>
        </dgm:presLayoutVars>
      </dgm:prSet>
      <dgm:spPr/>
    </dgm:pt>
    <dgm:pt modelId="{3FB05488-6076-A445-A36E-C021C8DC4F44}" type="pres">
      <dgm:prSet presAssocID="{D8846466-941E-AC4F-91A7-A5BA07BCBFA3}" presName="space" presStyleCnt="0"/>
      <dgm:spPr/>
    </dgm:pt>
    <dgm:pt modelId="{0BCABB20-BD0F-2349-B1C6-4ACF61A4B5D5}" type="pres">
      <dgm:prSet presAssocID="{EB619634-5536-3F42-91F4-1D2213499E9B}" presName="Name5" presStyleLbl="vennNode1" presStyleIdx="2" presStyleCnt="3">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5F2F6B5E-06DE-D245-A49D-DC74D6390FF8}" type="presOf" srcId="{EB619634-5536-3F42-91F4-1D2213499E9B}" destId="{0BCABB20-BD0F-2349-B1C6-4ACF61A4B5D5}" srcOrd="0" destOrd="0" presId="urn:microsoft.com/office/officeart/2005/8/layout/venn3"/>
    <dgm:cxn modelId="{F9DEA26B-2AE6-5F4E-97E4-5A5A7DA69050}" srcId="{006F022F-46D0-854C-A80E-824EFC5721A2}" destId="{EB619634-5536-3F42-91F4-1D2213499E9B}" srcOrd="2" destOrd="0" parTransId="{C5E811A0-E27C-1B46-83B1-65AC0847AA59}" sibTransId="{9F7017A8-96F6-9041-871A-8DCAF4E4FD47}"/>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 modelId="{D737F02F-3AD5-1145-85E3-5B7D548D30CB}" type="presParOf" srcId="{938FA53D-DFB4-5240-9B91-6D0EED921E53}" destId="{3FB05488-6076-A445-A36E-C021C8DC4F44}" srcOrd="3" destOrd="0" presId="urn:microsoft.com/office/officeart/2005/8/layout/venn3"/>
    <dgm:cxn modelId="{2DB91C21-2DFF-FA4F-B75F-E87F9A45A298}" type="presParOf" srcId="{938FA53D-DFB4-5240-9B91-6D0EED921E53}" destId="{0BCABB20-BD0F-2349-B1C6-4ACF61A4B5D5}"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6F022F-46D0-854C-A80E-824EFC5721A2}"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29EC404F-7386-534B-8ED8-ED2B3A424987}">
      <dgm:prSet phldrT="[Text]" custT="1"/>
      <dgm:spPr>
        <a:noFill/>
      </dgm:spPr>
      <dgm:t>
        <a:bodyPr/>
        <a:lstStyle/>
        <a:p>
          <a:r>
            <a:rPr lang="en-US" sz="1800" dirty="0">
              <a:solidFill>
                <a:schemeClr val="bg1"/>
              </a:solidFill>
              <a:latin typeface="Calisto MT" panose="02040603050505030304" pitchFamily="18" charset="77"/>
            </a:rPr>
            <a:t>Yes</a:t>
          </a:r>
        </a:p>
      </dgm:t>
    </dgm:pt>
    <dgm:pt modelId="{74976C1E-68B1-3F42-A16A-17FFA3D3A28A}" type="parTrans" cxnId="{20F1F5EA-1BCE-F04C-AC7F-2A07C8A71FC4}">
      <dgm:prSet/>
      <dgm:spPr/>
      <dgm:t>
        <a:bodyPr/>
        <a:lstStyle/>
        <a:p>
          <a:endParaRPr lang="en-US"/>
        </a:p>
      </dgm:t>
    </dgm:pt>
    <dgm:pt modelId="{CFC26C0B-F67B-0244-A246-7A43BB9E842A}" type="sibTrans" cxnId="{20F1F5EA-1BCE-F04C-AC7F-2A07C8A71FC4}">
      <dgm:prSet/>
      <dgm:spPr/>
      <dgm:t>
        <a:bodyPr/>
        <a:lstStyle/>
        <a:p>
          <a:endParaRPr lang="en-US"/>
        </a:p>
      </dgm:t>
    </dgm:pt>
    <dgm:pt modelId="{2A80D924-F623-FE4D-A63F-F0F9773806A9}">
      <dgm:prSet phldrT="[Text]" custT="1"/>
      <dgm:spPr>
        <a:noFill/>
      </dgm:spPr>
      <dgm:t>
        <a:bodyPr/>
        <a:lstStyle/>
        <a:p>
          <a:r>
            <a:rPr lang="en-US" sz="1800" dirty="0">
              <a:solidFill>
                <a:schemeClr val="bg1"/>
              </a:solidFill>
              <a:latin typeface="Calisto MT" panose="02040603050505030304" pitchFamily="18" charset="77"/>
            </a:rPr>
            <a:t>No</a:t>
          </a:r>
        </a:p>
      </dgm:t>
    </dgm:pt>
    <dgm:pt modelId="{B72A0405-8053-3148-93D0-4ECE084C0BB5}" type="parTrans" cxnId="{AB42A0F4-0F4D-8948-A72F-CB9409137A73}">
      <dgm:prSet/>
      <dgm:spPr/>
      <dgm:t>
        <a:bodyPr/>
        <a:lstStyle/>
        <a:p>
          <a:endParaRPr lang="en-US"/>
        </a:p>
      </dgm:t>
    </dgm:pt>
    <dgm:pt modelId="{D8846466-941E-AC4F-91A7-A5BA07BCBFA3}" type="sibTrans" cxnId="{AB42A0F4-0F4D-8948-A72F-CB9409137A73}">
      <dgm:prSet/>
      <dgm:spPr/>
      <dgm:t>
        <a:bodyPr/>
        <a:lstStyle/>
        <a:p>
          <a:endParaRPr lang="en-US"/>
        </a:p>
      </dgm:t>
    </dgm:pt>
    <dgm:pt modelId="{938FA53D-DFB4-5240-9B91-6D0EED921E53}" type="pres">
      <dgm:prSet presAssocID="{006F022F-46D0-854C-A80E-824EFC5721A2}" presName="Name0" presStyleCnt="0">
        <dgm:presLayoutVars>
          <dgm:dir/>
          <dgm:resizeHandles val="exact"/>
        </dgm:presLayoutVars>
      </dgm:prSet>
      <dgm:spPr/>
    </dgm:pt>
    <dgm:pt modelId="{7A631999-E6F9-D248-B976-20E6843ACE78}" type="pres">
      <dgm:prSet presAssocID="{29EC404F-7386-534B-8ED8-ED2B3A424987}" presName="Name5" presStyleLbl="vennNode1" presStyleIdx="0" presStyleCnt="2">
        <dgm:presLayoutVars>
          <dgm:bulletEnabled val="1"/>
        </dgm:presLayoutVars>
      </dgm:prSet>
      <dgm:spPr/>
    </dgm:pt>
    <dgm:pt modelId="{3202E8D1-7045-184C-ADF7-FF92886EDA65}" type="pres">
      <dgm:prSet presAssocID="{CFC26C0B-F67B-0244-A246-7A43BB9E842A}" presName="space" presStyleCnt="0"/>
      <dgm:spPr/>
    </dgm:pt>
    <dgm:pt modelId="{7125F8DF-66B4-C449-A091-84EE6310DD94}" type="pres">
      <dgm:prSet presAssocID="{2A80D924-F623-FE4D-A63F-F0F9773806A9}" presName="Name5" presStyleLbl="vennNode1" presStyleIdx="1" presStyleCnt="2">
        <dgm:presLayoutVars>
          <dgm:bulletEnabled val="1"/>
        </dgm:presLayoutVars>
      </dgm:prSet>
      <dgm:spPr/>
    </dgm:pt>
  </dgm:ptLst>
  <dgm:cxnLst>
    <dgm:cxn modelId="{27154D0B-01FD-7D48-8216-71B05FDDAFE2}" type="presOf" srcId="{006F022F-46D0-854C-A80E-824EFC5721A2}" destId="{938FA53D-DFB4-5240-9B91-6D0EED921E53}" srcOrd="0" destOrd="0" presId="urn:microsoft.com/office/officeart/2005/8/layout/venn3"/>
    <dgm:cxn modelId="{39BECFAF-E67A-9343-ACCC-76F32CFCAE12}" type="presOf" srcId="{29EC404F-7386-534B-8ED8-ED2B3A424987}" destId="{7A631999-E6F9-D248-B976-20E6843ACE78}" srcOrd="0" destOrd="0" presId="urn:microsoft.com/office/officeart/2005/8/layout/venn3"/>
    <dgm:cxn modelId="{729F5CD8-59B7-8F41-85D6-32BA50F38B7B}" type="presOf" srcId="{2A80D924-F623-FE4D-A63F-F0F9773806A9}" destId="{7125F8DF-66B4-C449-A091-84EE6310DD94}" srcOrd="0" destOrd="0" presId="urn:microsoft.com/office/officeart/2005/8/layout/venn3"/>
    <dgm:cxn modelId="{20F1F5EA-1BCE-F04C-AC7F-2A07C8A71FC4}" srcId="{006F022F-46D0-854C-A80E-824EFC5721A2}" destId="{29EC404F-7386-534B-8ED8-ED2B3A424987}" srcOrd="0" destOrd="0" parTransId="{74976C1E-68B1-3F42-A16A-17FFA3D3A28A}" sibTransId="{CFC26C0B-F67B-0244-A246-7A43BB9E842A}"/>
    <dgm:cxn modelId="{AB42A0F4-0F4D-8948-A72F-CB9409137A73}" srcId="{006F022F-46D0-854C-A80E-824EFC5721A2}" destId="{2A80D924-F623-FE4D-A63F-F0F9773806A9}" srcOrd="1" destOrd="0" parTransId="{B72A0405-8053-3148-93D0-4ECE084C0BB5}" sibTransId="{D8846466-941E-AC4F-91A7-A5BA07BCBFA3}"/>
    <dgm:cxn modelId="{542DEE4A-100E-A848-8883-4CE12EEB514F}" type="presParOf" srcId="{938FA53D-DFB4-5240-9B91-6D0EED921E53}" destId="{7A631999-E6F9-D248-B976-20E6843ACE78}" srcOrd="0" destOrd="0" presId="urn:microsoft.com/office/officeart/2005/8/layout/venn3"/>
    <dgm:cxn modelId="{97B99D8B-7D18-E448-96F7-48CAF4AB059B}" type="presParOf" srcId="{938FA53D-DFB4-5240-9B91-6D0EED921E53}" destId="{3202E8D1-7045-184C-ADF7-FF92886EDA65}" srcOrd="1" destOrd="0" presId="urn:microsoft.com/office/officeart/2005/8/layout/venn3"/>
    <dgm:cxn modelId="{0F45ABE8-FD81-4C46-A049-A0617ED9DA02}" type="presParOf" srcId="{938FA53D-DFB4-5240-9B91-6D0EED921E53}" destId="{7125F8DF-66B4-C449-A091-84EE6310DD94}" srcOrd="2"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41874"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Easy</a:t>
          </a:r>
        </a:p>
      </dsp:txBody>
      <dsp:txXfrm>
        <a:off x="235937" y="194270"/>
        <a:ext cx="937022" cy="937022"/>
      </dsp:txXfrm>
    </dsp:sp>
    <dsp:sp modelId="{7125F8DF-66B4-C449-A091-84EE6310DD94}">
      <dsp:nvSpPr>
        <dsp:cNvPr id="0" name=""/>
        <dsp:cNvSpPr/>
      </dsp:nvSpPr>
      <dsp:spPr>
        <a:xfrm>
          <a:off x="1101992"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Mild challenges</a:t>
          </a:r>
        </a:p>
      </dsp:txBody>
      <dsp:txXfrm>
        <a:off x="1296055" y="194270"/>
        <a:ext cx="937022" cy="937022"/>
      </dsp:txXfrm>
    </dsp:sp>
    <dsp:sp modelId="{0BCABB20-BD0F-2349-B1C6-4ACF61A4B5D5}">
      <dsp:nvSpPr>
        <dsp:cNvPr id="0" name=""/>
        <dsp:cNvSpPr/>
      </dsp:nvSpPr>
      <dsp:spPr>
        <a:xfrm>
          <a:off x="2162111"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Restless</a:t>
          </a:r>
        </a:p>
      </dsp:txBody>
      <dsp:txXfrm>
        <a:off x="2356174" y="194270"/>
        <a:ext cx="937022" cy="9370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655"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No. I feel calm now</a:t>
          </a:r>
        </a:p>
      </dsp:txBody>
      <dsp:txXfrm>
        <a:off x="187949" y="210612"/>
        <a:ext cx="904338" cy="904338"/>
      </dsp:txXfrm>
    </dsp:sp>
    <dsp:sp modelId="{7125F8DF-66B4-C449-A091-84EE6310DD94}">
      <dsp:nvSpPr>
        <dsp:cNvPr id="0" name=""/>
        <dsp:cNvSpPr/>
      </dsp:nvSpPr>
      <dsp:spPr>
        <a:xfrm>
          <a:off x="1023797"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Yes I feel it in my chest</a:t>
          </a:r>
        </a:p>
      </dsp:txBody>
      <dsp:txXfrm>
        <a:off x="1211091" y="210612"/>
        <a:ext cx="904338" cy="904338"/>
      </dsp:txXfrm>
    </dsp:sp>
    <dsp:sp modelId="{0BCABB20-BD0F-2349-B1C6-4ACF61A4B5D5}">
      <dsp:nvSpPr>
        <dsp:cNvPr id="0" name=""/>
        <dsp:cNvSpPr/>
      </dsp:nvSpPr>
      <dsp:spPr>
        <a:xfrm>
          <a:off x="2046938"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Yes I feel it in my head</a:t>
          </a:r>
        </a:p>
      </dsp:txBody>
      <dsp:txXfrm>
        <a:off x="2234232" y="210612"/>
        <a:ext cx="904338" cy="904338"/>
      </dsp:txXfrm>
    </dsp:sp>
    <dsp:sp modelId="{B9830E2A-628A-D145-B50D-95D71B0DFE50}">
      <dsp:nvSpPr>
        <dsp:cNvPr id="0" name=""/>
        <dsp:cNvSpPr/>
      </dsp:nvSpPr>
      <dsp:spPr>
        <a:xfrm>
          <a:off x="3070080"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Yes I feel it in my gut</a:t>
          </a:r>
          <a:endParaRPr lang="en-US" sz="1400" kern="1200" dirty="0"/>
        </a:p>
      </dsp:txBody>
      <dsp:txXfrm>
        <a:off x="3257374" y="210612"/>
        <a:ext cx="904338" cy="904338"/>
      </dsp:txXfrm>
    </dsp:sp>
    <dsp:sp modelId="{35D3E8F8-547F-2540-A2A4-665C5F4CE7F2}">
      <dsp:nvSpPr>
        <dsp:cNvPr id="0" name=""/>
        <dsp:cNvSpPr/>
      </dsp:nvSpPr>
      <dsp:spPr>
        <a:xfrm>
          <a:off x="4093877"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Not any more but I feel exhausted</a:t>
          </a:r>
          <a:endParaRPr lang="en-US" sz="1400" kern="1200" dirty="0"/>
        </a:p>
      </dsp:txBody>
      <dsp:txXfrm>
        <a:off x="4281171" y="210612"/>
        <a:ext cx="904338" cy="9043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158845" y="338"/>
          <a:ext cx="1201845" cy="1201845"/>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142" tIns="17780" rIns="6614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Easy sleep</a:t>
          </a:r>
        </a:p>
      </dsp:txBody>
      <dsp:txXfrm>
        <a:off x="334851" y="176344"/>
        <a:ext cx="849833" cy="849833"/>
      </dsp:txXfrm>
    </dsp:sp>
    <dsp:sp modelId="{7125F8DF-66B4-C449-A091-84EE6310DD94}">
      <dsp:nvSpPr>
        <dsp:cNvPr id="0" name=""/>
        <dsp:cNvSpPr/>
      </dsp:nvSpPr>
      <dsp:spPr>
        <a:xfrm>
          <a:off x="1120321" y="338"/>
          <a:ext cx="1201845" cy="1201845"/>
        </a:xfrm>
        <a:prstGeom prst="ellipse">
          <a:avLst/>
        </a:prstGeom>
        <a:solidFill>
          <a:srgbClr val="4EA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142" tIns="15240" rIns="66142"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sto MT" panose="02040603050505030304" pitchFamily="18" charset="77"/>
            </a:rPr>
            <a:t>Mild challenges</a:t>
          </a:r>
        </a:p>
      </dsp:txBody>
      <dsp:txXfrm>
        <a:off x="1296327" y="176344"/>
        <a:ext cx="849833" cy="849833"/>
      </dsp:txXfrm>
    </dsp:sp>
    <dsp:sp modelId="{0BCABB20-BD0F-2349-B1C6-4ACF61A4B5D5}">
      <dsp:nvSpPr>
        <dsp:cNvPr id="0" name=""/>
        <dsp:cNvSpPr/>
      </dsp:nvSpPr>
      <dsp:spPr>
        <a:xfrm>
          <a:off x="2081798" y="338"/>
          <a:ext cx="1201845" cy="1201845"/>
        </a:xfrm>
        <a:prstGeom prst="ellipse">
          <a:avLst/>
        </a:prstGeom>
        <a:solidFill>
          <a:schemeClr val="accent2">
            <a:lumMod val="75000"/>
            <a:alpha val="7512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142" tIns="17780" rIns="6614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Restless</a:t>
          </a:r>
        </a:p>
      </dsp:txBody>
      <dsp:txXfrm>
        <a:off x="2257804" y="176344"/>
        <a:ext cx="849833" cy="8498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109967" y="605"/>
          <a:ext cx="1204407" cy="1204407"/>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283" tIns="17780" rIns="66283"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Easy relations</a:t>
          </a:r>
        </a:p>
      </dsp:txBody>
      <dsp:txXfrm>
        <a:off x="286348" y="176986"/>
        <a:ext cx="851645" cy="851645"/>
      </dsp:txXfrm>
    </dsp:sp>
    <dsp:sp modelId="{7125F8DF-66B4-C449-A091-84EE6310DD94}">
      <dsp:nvSpPr>
        <dsp:cNvPr id="0" name=""/>
        <dsp:cNvSpPr/>
      </dsp:nvSpPr>
      <dsp:spPr>
        <a:xfrm>
          <a:off x="1073493" y="605"/>
          <a:ext cx="1204407" cy="1204407"/>
        </a:xfrm>
        <a:prstGeom prst="ellipse">
          <a:avLst/>
        </a:prstGeom>
        <a:solidFill>
          <a:srgbClr val="4EA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283" tIns="15240" rIns="66283"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sto MT" panose="02040603050505030304" pitchFamily="18" charset="77"/>
            </a:rPr>
            <a:t>Mild challenges</a:t>
          </a:r>
        </a:p>
      </dsp:txBody>
      <dsp:txXfrm>
        <a:off x="1249874" y="176986"/>
        <a:ext cx="851645" cy="851645"/>
      </dsp:txXfrm>
    </dsp:sp>
    <dsp:sp modelId="{0BCABB20-BD0F-2349-B1C6-4ACF61A4B5D5}">
      <dsp:nvSpPr>
        <dsp:cNvPr id="0" name=""/>
        <dsp:cNvSpPr/>
      </dsp:nvSpPr>
      <dsp:spPr>
        <a:xfrm>
          <a:off x="2037019" y="605"/>
          <a:ext cx="1204407" cy="1204407"/>
        </a:xfrm>
        <a:prstGeom prst="ellipse">
          <a:avLst/>
        </a:prstGeom>
        <a:solidFill>
          <a:schemeClr val="accent2">
            <a:lumMod val="7500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283" tIns="17780" rIns="66283"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Tougher than usual</a:t>
          </a:r>
        </a:p>
      </dsp:txBody>
      <dsp:txXfrm>
        <a:off x="2213400" y="176986"/>
        <a:ext cx="851645" cy="85164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88919" y="679"/>
          <a:ext cx="1255634" cy="1255634"/>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102" tIns="17780" rIns="6910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Smooth digestion</a:t>
          </a:r>
        </a:p>
      </dsp:txBody>
      <dsp:txXfrm>
        <a:off x="272802" y="184562"/>
        <a:ext cx="887868" cy="887868"/>
      </dsp:txXfrm>
    </dsp:sp>
    <dsp:sp modelId="{7125F8DF-66B4-C449-A091-84EE6310DD94}">
      <dsp:nvSpPr>
        <dsp:cNvPr id="0" name=""/>
        <dsp:cNvSpPr/>
      </dsp:nvSpPr>
      <dsp:spPr>
        <a:xfrm>
          <a:off x="1093427" y="679"/>
          <a:ext cx="1255634" cy="1255634"/>
        </a:xfrm>
        <a:prstGeom prst="ellipse">
          <a:avLst/>
        </a:prstGeom>
        <a:solidFill>
          <a:srgbClr val="4EA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102" tIns="15240" rIns="69102"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sto MT" panose="02040603050505030304" pitchFamily="18" charset="77"/>
            </a:rPr>
            <a:t>Mild challenges</a:t>
          </a:r>
        </a:p>
      </dsp:txBody>
      <dsp:txXfrm>
        <a:off x="1277310" y="184562"/>
        <a:ext cx="887868" cy="887868"/>
      </dsp:txXfrm>
    </dsp:sp>
    <dsp:sp modelId="{0BCABB20-BD0F-2349-B1C6-4ACF61A4B5D5}">
      <dsp:nvSpPr>
        <dsp:cNvPr id="0" name=""/>
        <dsp:cNvSpPr/>
      </dsp:nvSpPr>
      <dsp:spPr>
        <a:xfrm>
          <a:off x="2097934" y="0"/>
          <a:ext cx="1255634" cy="1255634"/>
        </a:xfrm>
        <a:prstGeom prst="ellipse">
          <a:avLst/>
        </a:prstGeom>
        <a:solidFill>
          <a:srgbClr val="FFC000">
            <a:alpha val="8047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102" tIns="17780" rIns="6910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Stuck</a:t>
          </a:r>
        </a:p>
      </dsp:txBody>
      <dsp:txXfrm>
        <a:off x="2281817" y="183883"/>
        <a:ext cx="887868" cy="8878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626" y="28542"/>
          <a:ext cx="1221841" cy="122184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242" tIns="17780" rIns="6724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Young adult</a:t>
          </a:r>
        </a:p>
      </dsp:txBody>
      <dsp:txXfrm>
        <a:off x="179560" y="207476"/>
        <a:ext cx="863973" cy="863973"/>
      </dsp:txXfrm>
    </dsp:sp>
    <dsp:sp modelId="{7125F8DF-66B4-C449-A091-84EE6310DD94}">
      <dsp:nvSpPr>
        <dsp:cNvPr id="0" name=""/>
        <dsp:cNvSpPr/>
      </dsp:nvSpPr>
      <dsp:spPr>
        <a:xfrm>
          <a:off x="978099" y="28542"/>
          <a:ext cx="1221841" cy="122184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242" tIns="17780" rIns="6724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Early family &amp; career woman</a:t>
          </a:r>
        </a:p>
      </dsp:txBody>
      <dsp:txXfrm>
        <a:off x="1157033" y="207476"/>
        <a:ext cx="863973" cy="863973"/>
      </dsp:txXfrm>
    </dsp:sp>
    <dsp:sp modelId="{0BCABB20-BD0F-2349-B1C6-4ACF61A4B5D5}">
      <dsp:nvSpPr>
        <dsp:cNvPr id="0" name=""/>
        <dsp:cNvSpPr/>
      </dsp:nvSpPr>
      <dsp:spPr>
        <a:xfrm>
          <a:off x="1955573" y="28542"/>
          <a:ext cx="1221841" cy="122184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242" tIns="17780" rIns="6724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Early family &amp; career man</a:t>
          </a:r>
        </a:p>
      </dsp:txBody>
      <dsp:txXfrm>
        <a:off x="2134507" y="207476"/>
        <a:ext cx="863973" cy="863973"/>
      </dsp:txXfrm>
    </dsp:sp>
    <dsp:sp modelId="{B9830E2A-628A-D145-B50D-95D71B0DFE50}">
      <dsp:nvSpPr>
        <dsp:cNvPr id="0" name=""/>
        <dsp:cNvSpPr/>
      </dsp:nvSpPr>
      <dsp:spPr>
        <a:xfrm>
          <a:off x="2933046" y="28542"/>
          <a:ext cx="1221841" cy="122184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242" tIns="17780" rIns="6724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Mid-life woman</a:t>
          </a:r>
          <a:endParaRPr lang="en-US" sz="1400" kern="1200" dirty="0"/>
        </a:p>
      </dsp:txBody>
      <dsp:txXfrm>
        <a:off x="3111980" y="207476"/>
        <a:ext cx="863973" cy="863973"/>
      </dsp:txXfrm>
    </dsp:sp>
    <dsp:sp modelId="{35D3E8F8-547F-2540-A2A4-665C5F4CE7F2}">
      <dsp:nvSpPr>
        <dsp:cNvPr id="0" name=""/>
        <dsp:cNvSpPr/>
      </dsp:nvSpPr>
      <dsp:spPr>
        <a:xfrm>
          <a:off x="3911146" y="28542"/>
          <a:ext cx="1221841" cy="122184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242" tIns="17780" rIns="6724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Mid-life man</a:t>
          </a:r>
          <a:endParaRPr lang="en-US" sz="1400" kern="1200" dirty="0"/>
        </a:p>
      </dsp:txBody>
      <dsp:txXfrm>
        <a:off x="4090080" y="207476"/>
        <a:ext cx="863973" cy="8639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23904" y="736"/>
          <a:ext cx="1220380" cy="1220380"/>
        </a:xfrm>
        <a:prstGeom prst="ellipse">
          <a:avLst/>
        </a:prstGeom>
        <a:solidFill>
          <a:schemeClr val="accent2">
            <a:lumMod val="75000"/>
            <a:alpha val="7508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162" tIns="17780" rIns="6716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Pulse strong right now</a:t>
          </a:r>
        </a:p>
      </dsp:txBody>
      <dsp:txXfrm>
        <a:off x="202625" y="179457"/>
        <a:ext cx="862938" cy="862938"/>
      </dsp:txXfrm>
    </dsp:sp>
    <dsp:sp modelId="{7125F8DF-66B4-C449-A091-84EE6310DD94}">
      <dsp:nvSpPr>
        <dsp:cNvPr id="0" name=""/>
        <dsp:cNvSpPr/>
      </dsp:nvSpPr>
      <dsp:spPr>
        <a:xfrm>
          <a:off x="1000208" y="736"/>
          <a:ext cx="1220380" cy="1220380"/>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162" tIns="17780" rIns="6716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Seems normal</a:t>
          </a:r>
        </a:p>
      </dsp:txBody>
      <dsp:txXfrm>
        <a:off x="1178929" y="179457"/>
        <a:ext cx="862938" cy="862938"/>
      </dsp:txXfrm>
    </dsp:sp>
    <dsp:sp modelId="{AC9BA8E0-235E-9E49-9A50-568F4D01E41E}">
      <dsp:nvSpPr>
        <dsp:cNvPr id="0" name=""/>
        <dsp:cNvSpPr/>
      </dsp:nvSpPr>
      <dsp:spPr>
        <a:xfrm>
          <a:off x="1976513" y="0"/>
          <a:ext cx="1220380" cy="1220380"/>
        </a:xfrm>
        <a:prstGeom prst="ellipse">
          <a:avLst/>
        </a:prstGeom>
        <a:solidFill>
          <a:schemeClr val="accent6">
            <a:alpha val="8002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162" tIns="17780" rIns="67162"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Feels a little weak right now</a:t>
          </a:r>
        </a:p>
      </dsp:txBody>
      <dsp:txXfrm>
        <a:off x="2155234" y="178721"/>
        <a:ext cx="862938" cy="8629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590027" y="494"/>
          <a:ext cx="1277938" cy="1277938"/>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29" tIns="17780" rIns="70329"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Belly soft when pressed</a:t>
          </a:r>
        </a:p>
      </dsp:txBody>
      <dsp:txXfrm>
        <a:off x="777177" y="187644"/>
        <a:ext cx="903638" cy="903638"/>
      </dsp:txXfrm>
    </dsp:sp>
    <dsp:sp modelId="{7125F8DF-66B4-C449-A091-84EE6310DD94}">
      <dsp:nvSpPr>
        <dsp:cNvPr id="0" name=""/>
        <dsp:cNvSpPr/>
      </dsp:nvSpPr>
      <dsp:spPr>
        <a:xfrm>
          <a:off x="1612378" y="494"/>
          <a:ext cx="1277938" cy="1277938"/>
        </a:xfrm>
        <a:prstGeom prst="ellipse">
          <a:avLst/>
        </a:prstGeom>
        <a:solidFill>
          <a:srgbClr val="4EA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29" tIns="17780" rIns="70329"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Stiff when pressed</a:t>
          </a:r>
        </a:p>
      </dsp:txBody>
      <dsp:txXfrm>
        <a:off x="1799528" y="187644"/>
        <a:ext cx="903638" cy="90363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135442" y="382"/>
          <a:ext cx="1204854" cy="1204854"/>
        </a:xfrm>
        <a:prstGeom prst="ellipse">
          <a:avLst/>
        </a:prstGeom>
        <a:solidFill>
          <a:srgbClr val="FFC000">
            <a:alpha val="8045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307" tIns="17780" rIns="6630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Pale or dull skin, eyes or tongue </a:t>
          </a:r>
        </a:p>
      </dsp:txBody>
      <dsp:txXfrm>
        <a:off x="311889" y="176829"/>
        <a:ext cx="851960" cy="851960"/>
      </dsp:txXfrm>
    </dsp:sp>
    <dsp:sp modelId="{7125F8DF-66B4-C449-A091-84EE6310DD94}">
      <dsp:nvSpPr>
        <dsp:cNvPr id="0" name=""/>
        <dsp:cNvSpPr/>
      </dsp:nvSpPr>
      <dsp:spPr>
        <a:xfrm>
          <a:off x="1099325" y="382"/>
          <a:ext cx="1204854" cy="1204854"/>
        </a:xfrm>
        <a:prstGeom prst="ellipse">
          <a:avLst/>
        </a:prstGeom>
        <a:solidFill>
          <a:schemeClr val="accent2">
            <a:lumMod val="75000"/>
            <a:alpha val="7625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307" tIns="17780" rIns="6630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Flushed red or dry</a:t>
          </a:r>
        </a:p>
      </dsp:txBody>
      <dsp:txXfrm>
        <a:off x="1275772" y="176829"/>
        <a:ext cx="851960" cy="851960"/>
      </dsp:txXfrm>
    </dsp:sp>
    <dsp:sp modelId="{0BCABB20-BD0F-2349-B1C6-4ACF61A4B5D5}">
      <dsp:nvSpPr>
        <dsp:cNvPr id="0" name=""/>
        <dsp:cNvSpPr/>
      </dsp:nvSpPr>
      <dsp:spPr>
        <a:xfrm>
          <a:off x="2111420" y="382"/>
          <a:ext cx="1204854" cy="1204854"/>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6307" tIns="17780" rIns="6630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Bright &amp; hydrated</a:t>
          </a:r>
        </a:p>
      </dsp:txBody>
      <dsp:txXfrm>
        <a:off x="2287867" y="176829"/>
        <a:ext cx="851960" cy="8519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632" y="11446"/>
          <a:ext cx="1234101" cy="1234101"/>
        </a:xfrm>
        <a:prstGeom prst="ellipse">
          <a:avLst/>
        </a:prstGeom>
        <a:solidFill>
          <a:srgbClr val="FFC000">
            <a:alpha val="8029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917" tIns="17780" rIns="6791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Body feels dry or parched</a:t>
          </a:r>
        </a:p>
      </dsp:txBody>
      <dsp:txXfrm>
        <a:off x="181362" y="192176"/>
        <a:ext cx="872641" cy="872641"/>
      </dsp:txXfrm>
    </dsp:sp>
    <dsp:sp modelId="{7125F8DF-66B4-C449-A091-84EE6310DD94}">
      <dsp:nvSpPr>
        <dsp:cNvPr id="0" name=""/>
        <dsp:cNvSpPr/>
      </dsp:nvSpPr>
      <dsp:spPr>
        <a:xfrm>
          <a:off x="987913" y="11446"/>
          <a:ext cx="1234101" cy="1234101"/>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917" tIns="17780" rIns="6791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Hydrated right now</a:t>
          </a:r>
        </a:p>
      </dsp:txBody>
      <dsp:txXfrm>
        <a:off x="1168643" y="192176"/>
        <a:ext cx="872641" cy="872641"/>
      </dsp:txXfrm>
    </dsp:sp>
    <dsp:sp modelId="{0BCABB20-BD0F-2349-B1C6-4ACF61A4B5D5}">
      <dsp:nvSpPr>
        <dsp:cNvPr id="0" name=""/>
        <dsp:cNvSpPr/>
      </dsp:nvSpPr>
      <dsp:spPr>
        <a:xfrm>
          <a:off x="1975194" y="11446"/>
          <a:ext cx="1234101" cy="1234101"/>
        </a:xfrm>
        <a:prstGeom prst="ellipse">
          <a:avLst/>
        </a:prstGeom>
        <a:solidFill>
          <a:srgbClr val="002060">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917" tIns="17780" rIns="6791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Heavy or swollen</a:t>
          </a:r>
        </a:p>
      </dsp:txBody>
      <dsp:txXfrm>
        <a:off x="2155924" y="192176"/>
        <a:ext cx="872641" cy="872641"/>
      </dsp:txXfrm>
    </dsp:sp>
    <dsp:sp modelId="{B9830E2A-628A-D145-B50D-95D71B0DFE50}">
      <dsp:nvSpPr>
        <dsp:cNvPr id="0" name=""/>
        <dsp:cNvSpPr/>
      </dsp:nvSpPr>
      <dsp:spPr>
        <a:xfrm>
          <a:off x="2962475" y="11446"/>
          <a:ext cx="1234101" cy="1234101"/>
        </a:xfrm>
        <a:prstGeom prst="ellipse">
          <a:avLst/>
        </a:prstGeom>
        <a:solidFill>
          <a:schemeClr val="accent6">
            <a:alpha val="79955"/>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917" tIns="17780" rIns="6791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Feel</a:t>
          </a:r>
        </a:p>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Cold</a:t>
          </a:r>
          <a:endParaRPr lang="en-US" sz="1400" kern="1200" dirty="0"/>
        </a:p>
      </dsp:txBody>
      <dsp:txXfrm>
        <a:off x="3143205" y="192176"/>
        <a:ext cx="872641" cy="872641"/>
      </dsp:txXfrm>
    </dsp:sp>
    <dsp:sp modelId="{35D3E8F8-547F-2540-A2A4-665C5F4CE7F2}">
      <dsp:nvSpPr>
        <dsp:cNvPr id="0" name=""/>
        <dsp:cNvSpPr/>
      </dsp:nvSpPr>
      <dsp:spPr>
        <a:xfrm>
          <a:off x="3950389" y="11446"/>
          <a:ext cx="1234101" cy="1234101"/>
        </a:xfrm>
        <a:prstGeom prst="ellipse">
          <a:avLst/>
        </a:prstGeom>
        <a:solidFill>
          <a:schemeClr val="accent2">
            <a:lumMod val="75000"/>
            <a:alpha val="7702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917" tIns="17780" rIns="6791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Running hot</a:t>
          </a:r>
          <a:endParaRPr lang="en-US" sz="1400" kern="1200" dirty="0"/>
        </a:p>
      </dsp:txBody>
      <dsp:txXfrm>
        <a:off x="4131119" y="192176"/>
        <a:ext cx="872641" cy="8726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235917" y="363"/>
          <a:ext cx="1064719" cy="1064719"/>
        </a:xfrm>
        <a:prstGeom prst="ellipse">
          <a:avLst/>
        </a:prstGeom>
        <a:solidFill>
          <a:srgbClr val="4EA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8595" tIns="22860" rIns="58595"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Calisto MT" panose="02040603050505030304" pitchFamily="18" charset="77"/>
            </a:rPr>
            <a:t>Yes </a:t>
          </a:r>
          <a:r>
            <a:rPr lang="en-US" sz="1200" kern="1200" dirty="0">
              <a:solidFill>
                <a:schemeClr val="bg1"/>
              </a:solidFill>
              <a:latin typeface="Calisto MT" panose="02040603050505030304" pitchFamily="18" charset="77"/>
            </a:rPr>
            <a:t>transition</a:t>
          </a:r>
        </a:p>
      </dsp:txBody>
      <dsp:txXfrm>
        <a:off x="391841" y="156287"/>
        <a:ext cx="752871" cy="752871"/>
      </dsp:txXfrm>
    </dsp:sp>
    <dsp:sp modelId="{7125F8DF-66B4-C449-A091-84EE6310DD94}">
      <dsp:nvSpPr>
        <dsp:cNvPr id="0" name=""/>
        <dsp:cNvSpPr/>
      </dsp:nvSpPr>
      <dsp:spPr>
        <a:xfrm>
          <a:off x="1087693" y="363"/>
          <a:ext cx="1064719" cy="1064719"/>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8595" tIns="22860" rIns="58595"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Calisto MT" panose="02040603050505030304" pitchFamily="18" charset="77"/>
            </a:rPr>
            <a:t>No</a:t>
          </a:r>
        </a:p>
      </dsp:txBody>
      <dsp:txXfrm>
        <a:off x="1243617" y="156287"/>
        <a:ext cx="752871" cy="752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41874"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Easy</a:t>
          </a:r>
        </a:p>
      </dsp:txBody>
      <dsp:txXfrm>
        <a:off x="235937" y="194270"/>
        <a:ext cx="937022" cy="937022"/>
      </dsp:txXfrm>
    </dsp:sp>
    <dsp:sp modelId="{7125F8DF-66B4-C449-A091-84EE6310DD94}">
      <dsp:nvSpPr>
        <dsp:cNvPr id="0" name=""/>
        <dsp:cNvSpPr/>
      </dsp:nvSpPr>
      <dsp:spPr>
        <a:xfrm>
          <a:off x="1101992"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Mild challenges</a:t>
          </a:r>
        </a:p>
      </dsp:txBody>
      <dsp:txXfrm>
        <a:off x="1296055" y="194270"/>
        <a:ext cx="937022" cy="937022"/>
      </dsp:txXfrm>
    </dsp:sp>
    <dsp:sp modelId="{0BCABB20-BD0F-2349-B1C6-4ACF61A4B5D5}">
      <dsp:nvSpPr>
        <dsp:cNvPr id="0" name=""/>
        <dsp:cNvSpPr/>
      </dsp:nvSpPr>
      <dsp:spPr>
        <a:xfrm>
          <a:off x="2162111"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Tougher than usual</a:t>
          </a:r>
        </a:p>
      </dsp:txBody>
      <dsp:txXfrm>
        <a:off x="2356174" y="194270"/>
        <a:ext cx="937022" cy="93702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635" y="2730"/>
          <a:ext cx="1238478" cy="1238478"/>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158" tIns="17780" rIns="68158"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No. I feel calm now</a:t>
          </a:r>
        </a:p>
      </dsp:txBody>
      <dsp:txXfrm>
        <a:off x="182006" y="184101"/>
        <a:ext cx="875736" cy="875736"/>
      </dsp:txXfrm>
    </dsp:sp>
    <dsp:sp modelId="{7125F8DF-66B4-C449-A091-84EE6310DD94}">
      <dsp:nvSpPr>
        <dsp:cNvPr id="0" name=""/>
        <dsp:cNvSpPr/>
      </dsp:nvSpPr>
      <dsp:spPr>
        <a:xfrm>
          <a:off x="991417" y="2730"/>
          <a:ext cx="1238478" cy="1238478"/>
        </a:xfrm>
        <a:prstGeom prst="ellipse">
          <a:avLst/>
        </a:prstGeom>
        <a:solidFill>
          <a:schemeClr val="accent6">
            <a:alpha val="7996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158" tIns="17780" rIns="68158"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Yes I feel emotion in my chest</a:t>
          </a:r>
        </a:p>
      </dsp:txBody>
      <dsp:txXfrm>
        <a:off x="1172788" y="184101"/>
        <a:ext cx="875736" cy="875736"/>
      </dsp:txXfrm>
    </dsp:sp>
    <dsp:sp modelId="{0BCABB20-BD0F-2349-B1C6-4ACF61A4B5D5}">
      <dsp:nvSpPr>
        <dsp:cNvPr id="0" name=""/>
        <dsp:cNvSpPr/>
      </dsp:nvSpPr>
      <dsp:spPr>
        <a:xfrm>
          <a:off x="1982200" y="2730"/>
          <a:ext cx="1238478" cy="1238478"/>
        </a:xfrm>
        <a:prstGeom prst="ellipse">
          <a:avLst/>
        </a:prstGeom>
        <a:solidFill>
          <a:schemeClr val="accent2">
            <a:lumMod val="75000"/>
            <a:alpha val="7485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158" tIns="17780" rIns="68158"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Yes I feel it in my head</a:t>
          </a:r>
        </a:p>
      </dsp:txBody>
      <dsp:txXfrm>
        <a:off x="2163571" y="184101"/>
        <a:ext cx="875736" cy="875736"/>
      </dsp:txXfrm>
    </dsp:sp>
    <dsp:sp modelId="{B9830E2A-628A-D145-B50D-95D71B0DFE50}">
      <dsp:nvSpPr>
        <dsp:cNvPr id="0" name=""/>
        <dsp:cNvSpPr/>
      </dsp:nvSpPr>
      <dsp:spPr>
        <a:xfrm>
          <a:off x="2972982" y="2730"/>
          <a:ext cx="1238478" cy="1238478"/>
        </a:xfrm>
        <a:prstGeom prst="ellipse">
          <a:avLst/>
        </a:prstGeom>
        <a:solidFill>
          <a:srgbClr val="FFC000">
            <a:alpha val="79795"/>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158" tIns="17780" rIns="68158"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Yes I feel it in my gut</a:t>
          </a:r>
          <a:endParaRPr lang="en-US" sz="1400" kern="1200" dirty="0"/>
        </a:p>
      </dsp:txBody>
      <dsp:txXfrm>
        <a:off x="3154353" y="184101"/>
        <a:ext cx="875736" cy="875736"/>
      </dsp:txXfrm>
    </dsp:sp>
    <dsp:sp modelId="{35D3E8F8-547F-2540-A2A4-665C5F4CE7F2}">
      <dsp:nvSpPr>
        <dsp:cNvPr id="0" name=""/>
        <dsp:cNvSpPr/>
      </dsp:nvSpPr>
      <dsp:spPr>
        <a:xfrm>
          <a:off x="3964400" y="2730"/>
          <a:ext cx="1238478" cy="1238478"/>
        </a:xfrm>
        <a:prstGeom prst="ellipse">
          <a:avLst/>
        </a:prstGeom>
        <a:solidFill>
          <a:srgbClr val="4EA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158" tIns="15240" rIns="68158"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sto MT" panose="02040603050505030304" pitchFamily="18" charset="77"/>
            </a:rPr>
            <a:t>Not any more but I feel exhausted</a:t>
          </a:r>
          <a:endParaRPr lang="en-US" sz="1200" kern="1200" dirty="0"/>
        </a:p>
      </dsp:txBody>
      <dsp:txXfrm>
        <a:off x="4145771" y="184101"/>
        <a:ext cx="875736" cy="87573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61863" y="293"/>
          <a:ext cx="1258832" cy="1258832"/>
        </a:xfrm>
        <a:prstGeom prst="ellipse">
          <a:avLst/>
        </a:prstGeom>
        <a:solidFill>
          <a:srgbClr val="8A58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278" tIns="17780" rIns="69278"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Comfort/relaxed now</a:t>
          </a:r>
        </a:p>
      </dsp:txBody>
      <dsp:txXfrm>
        <a:off x="246215" y="184645"/>
        <a:ext cx="890128" cy="890128"/>
      </dsp:txXfrm>
    </dsp:sp>
    <dsp:sp modelId="{7125F8DF-66B4-C449-A091-84EE6310DD94}">
      <dsp:nvSpPr>
        <dsp:cNvPr id="0" name=""/>
        <dsp:cNvSpPr/>
      </dsp:nvSpPr>
      <dsp:spPr>
        <a:xfrm>
          <a:off x="1068929" y="293"/>
          <a:ext cx="1258832" cy="1258832"/>
        </a:xfrm>
        <a:prstGeom prst="ellipse">
          <a:avLst/>
        </a:prstGeom>
        <a:solidFill>
          <a:srgbClr val="4EAD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278" tIns="17780" rIns="69278"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Mixed feelings now</a:t>
          </a:r>
        </a:p>
      </dsp:txBody>
      <dsp:txXfrm>
        <a:off x="1253281" y="184645"/>
        <a:ext cx="890128" cy="890128"/>
      </dsp:txXfrm>
    </dsp:sp>
    <dsp:sp modelId="{0BCABB20-BD0F-2349-B1C6-4ACF61A4B5D5}">
      <dsp:nvSpPr>
        <dsp:cNvPr id="0" name=""/>
        <dsp:cNvSpPr/>
      </dsp:nvSpPr>
      <dsp:spPr>
        <a:xfrm>
          <a:off x="2075995" y="293"/>
          <a:ext cx="1258832" cy="1258832"/>
        </a:xfrm>
        <a:prstGeom prst="ellipse">
          <a:avLst/>
        </a:prstGeom>
        <a:solidFill>
          <a:schemeClr val="accent2">
            <a:lumMod val="75000"/>
            <a:alpha val="7526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278" tIns="17780" rIns="69278"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Still a little stressed</a:t>
          </a:r>
        </a:p>
      </dsp:txBody>
      <dsp:txXfrm>
        <a:off x="2260347" y="184645"/>
        <a:ext cx="890128" cy="8901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41874"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Smooth</a:t>
          </a:r>
        </a:p>
      </dsp:txBody>
      <dsp:txXfrm>
        <a:off x="235937" y="194270"/>
        <a:ext cx="937022" cy="937022"/>
      </dsp:txXfrm>
    </dsp:sp>
    <dsp:sp modelId="{7125F8DF-66B4-C449-A091-84EE6310DD94}">
      <dsp:nvSpPr>
        <dsp:cNvPr id="0" name=""/>
        <dsp:cNvSpPr/>
      </dsp:nvSpPr>
      <dsp:spPr>
        <a:xfrm>
          <a:off x="1101992"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Mild challenges</a:t>
          </a:r>
        </a:p>
      </dsp:txBody>
      <dsp:txXfrm>
        <a:off x="1296055" y="194270"/>
        <a:ext cx="937022" cy="937022"/>
      </dsp:txXfrm>
    </dsp:sp>
    <dsp:sp modelId="{0BCABB20-BD0F-2349-B1C6-4ACF61A4B5D5}">
      <dsp:nvSpPr>
        <dsp:cNvPr id="0" name=""/>
        <dsp:cNvSpPr/>
      </dsp:nvSpPr>
      <dsp:spPr>
        <a:xfrm>
          <a:off x="2162111"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Stuck</a:t>
          </a:r>
        </a:p>
      </dsp:txBody>
      <dsp:txXfrm>
        <a:off x="2356174" y="194270"/>
        <a:ext cx="937022" cy="9370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41874"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Pale or dull</a:t>
          </a:r>
        </a:p>
      </dsp:txBody>
      <dsp:txXfrm>
        <a:off x="235937" y="194270"/>
        <a:ext cx="937022" cy="937022"/>
      </dsp:txXfrm>
    </dsp:sp>
    <dsp:sp modelId="{7125F8DF-66B4-C449-A091-84EE6310DD94}">
      <dsp:nvSpPr>
        <dsp:cNvPr id="0" name=""/>
        <dsp:cNvSpPr/>
      </dsp:nvSpPr>
      <dsp:spPr>
        <a:xfrm>
          <a:off x="1101992"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Flushed red or dry</a:t>
          </a:r>
        </a:p>
      </dsp:txBody>
      <dsp:txXfrm>
        <a:off x="1296055" y="194270"/>
        <a:ext cx="937022" cy="937022"/>
      </dsp:txXfrm>
    </dsp:sp>
    <dsp:sp modelId="{0BCABB20-BD0F-2349-B1C6-4ACF61A4B5D5}">
      <dsp:nvSpPr>
        <dsp:cNvPr id="0" name=""/>
        <dsp:cNvSpPr/>
      </dsp:nvSpPr>
      <dsp:spPr>
        <a:xfrm>
          <a:off x="2203985"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Bright &amp; hydrated</a:t>
          </a:r>
        </a:p>
      </dsp:txBody>
      <dsp:txXfrm>
        <a:off x="2398048" y="194270"/>
        <a:ext cx="937022" cy="9370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571933"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Soft when pressed</a:t>
          </a:r>
        </a:p>
      </dsp:txBody>
      <dsp:txXfrm>
        <a:off x="765996" y="194270"/>
        <a:ext cx="937022" cy="937022"/>
      </dsp:txXfrm>
    </dsp:sp>
    <dsp:sp modelId="{7125F8DF-66B4-C449-A091-84EE6310DD94}">
      <dsp:nvSpPr>
        <dsp:cNvPr id="0" name=""/>
        <dsp:cNvSpPr/>
      </dsp:nvSpPr>
      <dsp:spPr>
        <a:xfrm>
          <a:off x="1632052"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Stiff when pressed</a:t>
          </a:r>
        </a:p>
      </dsp:txBody>
      <dsp:txXfrm>
        <a:off x="1826115" y="194270"/>
        <a:ext cx="937022" cy="9370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655"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Dry or parched</a:t>
          </a:r>
        </a:p>
      </dsp:txBody>
      <dsp:txXfrm>
        <a:off x="187949" y="210612"/>
        <a:ext cx="904338" cy="904338"/>
      </dsp:txXfrm>
    </dsp:sp>
    <dsp:sp modelId="{7125F8DF-66B4-C449-A091-84EE6310DD94}">
      <dsp:nvSpPr>
        <dsp:cNvPr id="0" name=""/>
        <dsp:cNvSpPr/>
      </dsp:nvSpPr>
      <dsp:spPr>
        <a:xfrm>
          <a:off x="1023797"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Hydrated right now</a:t>
          </a:r>
        </a:p>
      </dsp:txBody>
      <dsp:txXfrm>
        <a:off x="1211091" y="210612"/>
        <a:ext cx="904338" cy="904338"/>
      </dsp:txXfrm>
    </dsp:sp>
    <dsp:sp modelId="{0BCABB20-BD0F-2349-B1C6-4ACF61A4B5D5}">
      <dsp:nvSpPr>
        <dsp:cNvPr id="0" name=""/>
        <dsp:cNvSpPr/>
      </dsp:nvSpPr>
      <dsp:spPr>
        <a:xfrm>
          <a:off x="2046938"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Heavy or swollen</a:t>
          </a:r>
        </a:p>
      </dsp:txBody>
      <dsp:txXfrm>
        <a:off x="2234232" y="210612"/>
        <a:ext cx="904338" cy="904338"/>
      </dsp:txXfrm>
    </dsp:sp>
    <dsp:sp modelId="{B9830E2A-628A-D145-B50D-95D71B0DFE50}">
      <dsp:nvSpPr>
        <dsp:cNvPr id="0" name=""/>
        <dsp:cNvSpPr/>
      </dsp:nvSpPr>
      <dsp:spPr>
        <a:xfrm>
          <a:off x="3070080"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Feel</a:t>
          </a:r>
        </a:p>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Cold</a:t>
          </a:r>
          <a:endParaRPr lang="en-US" sz="1400" kern="1200" dirty="0"/>
        </a:p>
      </dsp:txBody>
      <dsp:txXfrm>
        <a:off x="3257374" y="210612"/>
        <a:ext cx="904338" cy="904338"/>
      </dsp:txXfrm>
    </dsp:sp>
    <dsp:sp modelId="{35D3E8F8-547F-2540-A2A4-665C5F4CE7F2}">
      <dsp:nvSpPr>
        <dsp:cNvPr id="0" name=""/>
        <dsp:cNvSpPr/>
      </dsp:nvSpPr>
      <dsp:spPr>
        <a:xfrm>
          <a:off x="4093877" y="23318"/>
          <a:ext cx="1278926" cy="1278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Running hot</a:t>
          </a:r>
          <a:endParaRPr lang="en-US" sz="1400" kern="1200" dirty="0"/>
        </a:p>
      </dsp:txBody>
      <dsp:txXfrm>
        <a:off x="4281171" y="210612"/>
        <a:ext cx="904338" cy="9043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41874"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Feels strong right now</a:t>
          </a:r>
        </a:p>
      </dsp:txBody>
      <dsp:txXfrm>
        <a:off x="235937" y="194270"/>
        <a:ext cx="937022" cy="937022"/>
      </dsp:txXfrm>
    </dsp:sp>
    <dsp:sp modelId="{7125F8DF-66B4-C449-A091-84EE6310DD94}">
      <dsp:nvSpPr>
        <dsp:cNvPr id="0" name=""/>
        <dsp:cNvSpPr/>
      </dsp:nvSpPr>
      <dsp:spPr>
        <a:xfrm>
          <a:off x="1101992"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Seems normal</a:t>
          </a:r>
        </a:p>
      </dsp:txBody>
      <dsp:txXfrm>
        <a:off x="1296055" y="194270"/>
        <a:ext cx="937022" cy="937022"/>
      </dsp:txXfrm>
    </dsp:sp>
    <dsp:sp modelId="{0BCABB20-BD0F-2349-B1C6-4ACF61A4B5D5}">
      <dsp:nvSpPr>
        <dsp:cNvPr id="0" name=""/>
        <dsp:cNvSpPr/>
      </dsp:nvSpPr>
      <dsp:spPr>
        <a:xfrm>
          <a:off x="2203985" y="207"/>
          <a:ext cx="1325148" cy="132514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927" tIns="17780" rIns="72927"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Feels a little weak right now</a:t>
          </a:r>
        </a:p>
      </dsp:txBody>
      <dsp:txXfrm>
        <a:off x="2398048" y="194270"/>
        <a:ext cx="937022" cy="9370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65629" y="455"/>
          <a:ext cx="1335467" cy="1335467"/>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495" tIns="17780" rIns="73495"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solidFill>
                <a:schemeClr val="bg1"/>
              </a:solidFill>
              <a:latin typeface="Calisto MT" panose="02040603050505030304" pitchFamily="18" charset="77"/>
            </a:rPr>
            <a:t>Comfort,Relaxed</a:t>
          </a:r>
          <a:endParaRPr lang="en-US" sz="1400" kern="1200" dirty="0">
            <a:solidFill>
              <a:schemeClr val="bg1"/>
            </a:solidFill>
            <a:latin typeface="Calisto MT" panose="02040603050505030304" pitchFamily="18" charset="77"/>
          </a:endParaRPr>
        </a:p>
      </dsp:txBody>
      <dsp:txXfrm>
        <a:off x="261204" y="196030"/>
        <a:ext cx="944317" cy="944317"/>
      </dsp:txXfrm>
    </dsp:sp>
    <dsp:sp modelId="{7125F8DF-66B4-C449-A091-84EE6310DD94}">
      <dsp:nvSpPr>
        <dsp:cNvPr id="0" name=""/>
        <dsp:cNvSpPr/>
      </dsp:nvSpPr>
      <dsp:spPr>
        <a:xfrm>
          <a:off x="1134003" y="455"/>
          <a:ext cx="1335467" cy="1335467"/>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495" tIns="17780" rIns="73495"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Mixed feelings</a:t>
          </a:r>
        </a:p>
      </dsp:txBody>
      <dsp:txXfrm>
        <a:off x="1329578" y="196030"/>
        <a:ext cx="944317" cy="944317"/>
      </dsp:txXfrm>
    </dsp:sp>
    <dsp:sp modelId="{0BCABB20-BD0F-2349-B1C6-4ACF61A4B5D5}">
      <dsp:nvSpPr>
        <dsp:cNvPr id="0" name=""/>
        <dsp:cNvSpPr/>
      </dsp:nvSpPr>
      <dsp:spPr>
        <a:xfrm>
          <a:off x="2202377" y="455"/>
          <a:ext cx="1335467" cy="1335467"/>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495" tIns="17780" rIns="73495"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Calisto MT" panose="02040603050505030304" pitchFamily="18" charset="77"/>
            </a:rPr>
            <a:t>Still a little stressed</a:t>
          </a:r>
        </a:p>
      </dsp:txBody>
      <dsp:txXfrm>
        <a:off x="2397952" y="196030"/>
        <a:ext cx="944317" cy="9443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31999-E6F9-D248-B976-20E6843ACE78}">
      <dsp:nvSpPr>
        <dsp:cNvPr id="0" name=""/>
        <dsp:cNvSpPr/>
      </dsp:nvSpPr>
      <dsp:spPr>
        <a:xfrm>
          <a:off x="235917" y="363"/>
          <a:ext cx="1064719" cy="1064719"/>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8595" tIns="22860" rIns="58595"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Calisto MT" panose="02040603050505030304" pitchFamily="18" charset="77"/>
            </a:rPr>
            <a:t>Yes</a:t>
          </a:r>
        </a:p>
      </dsp:txBody>
      <dsp:txXfrm>
        <a:off x="391841" y="156287"/>
        <a:ext cx="752871" cy="752871"/>
      </dsp:txXfrm>
    </dsp:sp>
    <dsp:sp modelId="{7125F8DF-66B4-C449-A091-84EE6310DD94}">
      <dsp:nvSpPr>
        <dsp:cNvPr id="0" name=""/>
        <dsp:cNvSpPr/>
      </dsp:nvSpPr>
      <dsp:spPr>
        <a:xfrm>
          <a:off x="1087693" y="363"/>
          <a:ext cx="1064719" cy="1064719"/>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8595" tIns="22860" rIns="58595"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Calisto MT" panose="02040603050505030304" pitchFamily="18" charset="77"/>
            </a:rPr>
            <a:t>No</a:t>
          </a:r>
        </a:p>
      </dsp:txBody>
      <dsp:txXfrm>
        <a:off x="1243617" y="156287"/>
        <a:ext cx="752871" cy="75287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78028-60F5-E94F-884D-8724C6ED32D0}" type="datetimeFigureOut">
              <a:rPr lang="en-US" smtClean="0"/>
              <a:t>4/12/25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DE55DD-F6B3-4040-A42D-5B53B7B63B65}" type="slidenum">
              <a:rPr lang="en-US" smtClean="0"/>
              <a:t>‹#›</a:t>
            </a:fld>
            <a:endParaRPr lang="en-US"/>
          </a:p>
        </p:txBody>
      </p:sp>
    </p:spTree>
    <p:extLst>
      <p:ext uri="{BB962C8B-B14F-4D97-AF65-F5344CB8AC3E}">
        <p14:creationId xmlns:p14="http://schemas.microsoft.com/office/powerpoint/2010/main" val="98371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E55DD-F6B3-4040-A42D-5B53B7B63B65}" type="slidenum">
              <a:rPr lang="en-US" smtClean="0"/>
              <a:t>1</a:t>
            </a:fld>
            <a:endParaRPr lang="en-US"/>
          </a:p>
        </p:txBody>
      </p:sp>
    </p:spTree>
    <p:extLst>
      <p:ext uri="{BB962C8B-B14F-4D97-AF65-F5344CB8AC3E}">
        <p14:creationId xmlns:p14="http://schemas.microsoft.com/office/powerpoint/2010/main" val="103252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DE55DD-F6B3-4040-A42D-5B53B7B63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75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E55DD-F6B3-4040-A42D-5B53B7B63B65}" type="slidenum">
              <a:rPr lang="en-US" smtClean="0"/>
              <a:t>4</a:t>
            </a:fld>
            <a:endParaRPr lang="en-US"/>
          </a:p>
        </p:txBody>
      </p:sp>
    </p:spTree>
    <p:extLst>
      <p:ext uri="{BB962C8B-B14F-4D97-AF65-F5344CB8AC3E}">
        <p14:creationId xmlns:p14="http://schemas.microsoft.com/office/powerpoint/2010/main" val="254503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7F903-3CA7-266F-B3B0-190475B68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615AA-FFC0-3DEE-F4CF-B356E90ED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0FA07-5356-579C-9ED8-FABB268867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E78294-740F-99FE-658C-1F6874A80C9A}"/>
              </a:ext>
            </a:extLst>
          </p:cNvPr>
          <p:cNvSpPr>
            <a:spLocks noGrp="1"/>
          </p:cNvSpPr>
          <p:nvPr>
            <p:ph type="sldNum" sz="quarter" idx="5"/>
          </p:nvPr>
        </p:nvSpPr>
        <p:spPr/>
        <p:txBody>
          <a:bodyPr/>
          <a:lstStyle/>
          <a:p>
            <a:fld id="{96DE55DD-F6B3-4040-A42D-5B53B7B63B65}" type="slidenum">
              <a:rPr lang="en-US" smtClean="0"/>
              <a:t>5</a:t>
            </a:fld>
            <a:endParaRPr lang="en-US"/>
          </a:p>
        </p:txBody>
      </p:sp>
    </p:spTree>
    <p:extLst>
      <p:ext uri="{BB962C8B-B14F-4D97-AF65-F5344CB8AC3E}">
        <p14:creationId xmlns:p14="http://schemas.microsoft.com/office/powerpoint/2010/main" val="295243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E55DD-F6B3-4040-A42D-5B53B7B63B65}" type="slidenum">
              <a:rPr lang="en-US" smtClean="0"/>
              <a:t>6</a:t>
            </a:fld>
            <a:endParaRPr lang="en-US"/>
          </a:p>
        </p:txBody>
      </p:sp>
    </p:spTree>
    <p:extLst>
      <p:ext uri="{BB962C8B-B14F-4D97-AF65-F5344CB8AC3E}">
        <p14:creationId xmlns:p14="http://schemas.microsoft.com/office/powerpoint/2010/main" val="320380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E55DD-F6B3-4040-A42D-5B53B7B63B65}" type="slidenum">
              <a:rPr lang="en-US" smtClean="0"/>
              <a:t>7</a:t>
            </a:fld>
            <a:endParaRPr lang="en-US"/>
          </a:p>
        </p:txBody>
      </p:sp>
    </p:spTree>
    <p:extLst>
      <p:ext uri="{BB962C8B-B14F-4D97-AF65-F5344CB8AC3E}">
        <p14:creationId xmlns:p14="http://schemas.microsoft.com/office/powerpoint/2010/main" val="393209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01AF0-2A4B-2F65-2927-E16E28EF4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48CFA6-F823-5A3C-D2EA-2F0A2CCB8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7456A7-CD2C-9A48-93B9-486353282E29}"/>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5" name="Footer Placeholder 4">
            <a:extLst>
              <a:ext uri="{FF2B5EF4-FFF2-40B4-BE49-F238E27FC236}">
                <a16:creationId xmlns:a16="http://schemas.microsoft.com/office/drawing/2014/main" id="{7E008B46-78E3-069E-F673-51D0AA21A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FBCD5-6A1E-64D3-9D20-260403A246B2}"/>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224422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703E-C505-4DAC-1580-E262929F1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650DD0-9E5D-96A6-5816-CBF7B852BA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EC611-315D-1756-E470-A576FC5DFA53}"/>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5" name="Footer Placeholder 4">
            <a:extLst>
              <a:ext uri="{FF2B5EF4-FFF2-40B4-BE49-F238E27FC236}">
                <a16:creationId xmlns:a16="http://schemas.microsoft.com/office/drawing/2014/main" id="{FA40B11D-7F5B-0327-33B4-66EFA56E4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34B00-505E-313D-EB6E-77F42D2E1F27}"/>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3309470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2796A9-3BC5-6EF7-B7EA-9C23A699E3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08F45C-648A-2DE7-0D30-4DBFFFDC5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AF020-E1A7-A853-7762-087F5F28D4D4}"/>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5" name="Footer Placeholder 4">
            <a:extLst>
              <a:ext uri="{FF2B5EF4-FFF2-40B4-BE49-F238E27FC236}">
                <a16:creationId xmlns:a16="http://schemas.microsoft.com/office/drawing/2014/main" id="{FD83DA95-FF45-7D14-8E95-C91F0B71C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CAE53-7768-4A85-7103-4B72C9C00198}"/>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3453535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0AF7-6441-645C-A1F4-AAD41A491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7E4B9-03FA-83C1-A03E-D0D3F275A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8AB66-DF69-FDBE-192D-AF5A88E0E068}"/>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5" name="Footer Placeholder 4">
            <a:extLst>
              <a:ext uri="{FF2B5EF4-FFF2-40B4-BE49-F238E27FC236}">
                <a16:creationId xmlns:a16="http://schemas.microsoft.com/office/drawing/2014/main" id="{63949E8E-06D0-4101-6728-BCE51B652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14A9E-0709-1BC6-F74D-9A18DA7256DD}"/>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55664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DB76-2224-E739-68D1-67255AF5E9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BB66E1-EC43-97A2-1E5A-AA16D68D21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07B627-F622-7B1F-F914-5E958EBDE58B}"/>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5" name="Footer Placeholder 4">
            <a:extLst>
              <a:ext uri="{FF2B5EF4-FFF2-40B4-BE49-F238E27FC236}">
                <a16:creationId xmlns:a16="http://schemas.microsoft.com/office/drawing/2014/main" id="{02F3BA3D-B0E9-CE7E-E642-262E203CF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249C0-E457-0BA6-E67E-D346CA78803E}"/>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359833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1BF56-FC35-ABE3-9E7C-CFAE2B5F74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5277AF-31EF-066E-1F84-DEE2C6FB6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B8FA2-4A64-45CF-014B-87CF53BF63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D7180-64F8-F4A8-FE24-88814225C45D}"/>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6" name="Footer Placeholder 5">
            <a:extLst>
              <a:ext uri="{FF2B5EF4-FFF2-40B4-BE49-F238E27FC236}">
                <a16:creationId xmlns:a16="http://schemas.microsoft.com/office/drawing/2014/main" id="{EDA89599-D8EE-F1C7-B8DB-1BFB29B4B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C0C85-88CB-4647-2FAE-96605BD51E3C}"/>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2635133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D70E1-2D4D-7A83-1485-6A4690007F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7A93E3-412A-11A6-768A-1285CAC0AE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7B8CAA-D67C-D9B8-3395-D84285FBC0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AF3A8B-B938-C909-6B0B-26464D96C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9FD288-05A3-4975-ED68-C774B4D224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D4ABBF-CA84-8908-E551-8736B1DAE654}"/>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8" name="Footer Placeholder 7">
            <a:extLst>
              <a:ext uri="{FF2B5EF4-FFF2-40B4-BE49-F238E27FC236}">
                <a16:creationId xmlns:a16="http://schemas.microsoft.com/office/drawing/2014/main" id="{58E93E4B-78B3-8C1F-0F71-F51AB299C3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2F7BC-553E-33A8-373F-3CFB274ABC7F}"/>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355302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2FD2-23CF-800F-E575-576C12C19A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D1ACA2-93CC-BE81-1EE7-F0DEEEDD2793}"/>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4" name="Footer Placeholder 3">
            <a:extLst>
              <a:ext uri="{FF2B5EF4-FFF2-40B4-BE49-F238E27FC236}">
                <a16:creationId xmlns:a16="http://schemas.microsoft.com/office/drawing/2014/main" id="{2FE5107E-34F2-D6DB-33DC-CFD8C74AF7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686CEE-AC13-8A16-C475-3B2FA3635BC5}"/>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4181890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B9FEB-1710-36EF-72FF-A481622657BF}"/>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3" name="Footer Placeholder 2">
            <a:extLst>
              <a:ext uri="{FF2B5EF4-FFF2-40B4-BE49-F238E27FC236}">
                <a16:creationId xmlns:a16="http://schemas.microsoft.com/office/drawing/2014/main" id="{C73C9BC9-2364-1F2B-5A4A-6D78F7B712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5263ED-3EBD-E6F2-B57A-B66F6B0CE934}"/>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392157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2FB9-6F7A-2EF1-3795-068692EB26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F550E3-9D76-8404-E0A2-41768158E1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871AF-4363-D8B6-9B37-A39957E6E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CB251A-C834-B689-A3CC-5A30BA0288C4}"/>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6" name="Footer Placeholder 5">
            <a:extLst>
              <a:ext uri="{FF2B5EF4-FFF2-40B4-BE49-F238E27FC236}">
                <a16:creationId xmlns:a16="http://schemas.microsoft.com/office/drawing/2014/main" id="{6C5B91E2-8A79-99BA-49D4-E0E069742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9F78B-E82A-B998-1C55-A98934994854}"/>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755521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8971-5030-5EEC-35CA-12E5EA8EC9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7CC7C8-84BA-9A3C-13FB-2BA146466E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125E16-F913-D75A-2D34-DCAF4F017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6ADED8-9720-E209-E5E7-7AE524C44298}"/>
              </a:ext>
            </a:extLst>
          </p:cNvPr>
          <p:cNvSpPr>
            <a:spLocks noGrp="1"/>
          </p:cNvSpPr>
          <p:nvPr>
            <p:ph type="dt" sz="half" idx="10"/>
          </p:nvPr>
        </p:nvSpPr>
        <p:spPr/>
        <p:txBody>
          <a:bodyPr/>
          <a:lstStyle/>
          <a:p>
            <a:fld id="{ED3C4043-00F4-C949-B647-D8B4F907DD8D}" type="datetimeFigureOut">
              <a:rPr lang="en-US" smtClean="0"/>
              <a:t>4/12/25</a:t>
            </a:fld>
            <a:endParaRPr lang="en-US"/>
          </a:p>
        </p:txBody>
      </p:sp>
      <p:sp>
        <p:nvSpPr>
          <p:cNvPr id="6" name="Footer Placeholder 5">
            <a:extLst>
              <a:ext uri="{FF2B5EF4-FFF2-40B4-BE49-F238E27FC236}">
                <a16:creationId xmlns:a16="http://schemas.microsoft.com/office/drawing/2014/main" id="{8AEF0538-1C94-E51F-68C0-750D2B97A1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46C49C-0540-D328-6AEA-87B01D4D5BF4}"/>
              </a:ext>
            </a:extLst>
          </p:cNvPr>
          <p:cNvSpPr>
            <a:spLocks noGrp="1"/>
          </p:cNvSpPr>
          <p:nvPr>
            <p:ph type="sldNum" sz="quarter" idx="12"/>
          </p:nvPr>
        </p:nvSpPr>
        <p:spPr/>
        <p:txBody>
          <a:bodyPr/>
          <a:lstStyle/>
          <a:p>
            <a:fld id="{F04E8E66-F85D-3448-B8F5-35E04FEFAE7D}" type="slidenum">
              <a:rPr lang="en-US" smtClean="0"/>
              <a:t>‹#›</a:t>
            </a:fld>
            <a:endParaRPr lang="en-US"/>
          </a:p>
        </p:txBody>
      </p:sp>
    </p:spTree>
    <p:extLst>
      <p:ext uri="{BB962C8B-B14F-4D97-AF65-F5344CB8AC3E}">
        <p14:creationId xmlns:p14="http://schemas.microsoft.com/office/powerpoint/2010/main" val="280463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A0DB5E-FB2E-A23C-5D0C-03280DD12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5AFDE2-AE41-E337-61FF-70B954EC9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9D962-B261-B43E-39E6-40557834C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C4043-00F4-C949-B647-D8B4F907DD8D}" type="datetimeFigureOut">
              <a:rPr lang="en-US" smtClean="0"/>
              <a:t>4/12/25</a:t>
            </a:fld>
            <a:endParaRPr lang="en-US"/>
          </a:p>
        </p:txBody>
      </p:sp>
      <p:sp>
        <p:nvSpPr>
          <p:cNvPr id="5" name="Footer Placeholder 4">
            <a:extLst>
              <a:ext uri="{FF2B5EF4-FFF2-40B4-BE49-F238E27FC236}">
                <a16:creationId xmlns:a16="http://schemas.microsoft.com/office/drawing/2014/main" id="{76C6A0E2-A9BE-5698-1EC5-A6C7EB955C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83C6B-F5C2-BCA1-E5E8-0D03B20F61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E8E66-F85D-3448-B8F5-35E04FEFAE7D}" type="slidenum">
              <a:rPr lang="en-US" smtClean="0"/>
              <a:t>‹#›</a:t>
            </a:fld>
            <a:endParaRPr lang="en-US"/>
          </a:p>
        </p:txBody>
      </p:sp>
    </p:spTree>
    <p:extLst>
      <p:ext uri="{BB962C8B-B14F-4D97-AF65-F5344CB8AC3E}">
        <p14:creationId xmlns:p14="http://schemas.microsoft.com/office/powerpoint/2010/main" val="1833002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2.jpeg"/><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diagramData" Target="../diagrams/data4.xml"/><Relationship Id="rId21" Type="http://schemas.openxmlformats.org/officeDocument/2006/relationships/diagramQuickStyle" Target="../diagrams/quickStyle7.xml"/><Relationship Id="rId7" Type="http://schemas.microsoft.com/office/2007/relationships/diagramDrawing" Target="../diagrams/drawing4.xml"/><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notesSlide" Target="../notesSlides/notesSlide2.xml"/><Relationship Id="rId16" Type="http://schemas.openxmlformats.org/officeDocument/2006/relationships/diagramQuickStyle" Target="../diagrams/quickStyle6.xml"/><Relationship Id="rId20" Type="http://schemas.openxmlformats.org/officeDocument/2006/relationships/diagramLayout" Target="../diagrams/layout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5" Type="http://schemas.openxmlformats.org/officeDocument/2006/relationships/diagramLayout" Target="../diagrams/layout6.xml"/><Relationship Id="rId23" Type="http://schemas.microsoft.com/office/2007/relationships/diagramDrawing" Target="../diagrams/drawing7.xml"/><Relationship Id="rId10" Type="http://schemas.openxmlformats.org/officeDocument/2006/relationships/diagramLayout" Target="../diagrams/layout5.xml"/><Relationship Id="rId19" Type="http://schemas.openxmlformats.org/officeDocument/2006/relationships/diagramData" Target="../diagrams/data7.xml"/><Relationship Id="rId4" Type="http://schemas.openxmlformats.org/officeDocument/2006/relationships/diagramLayout" Target="../diagrams/layout4.xml"/><Relationship Id="rId9" Type="http://schemas.openxmlformats.org/officeDocument/2006/relationships/diagramData" Target="../diagrams/data5.xml"/><Relationship Id="rId14" Type="http://schemas.openxmlformats.org/officeDocument/2006/relationships/diagramData" Target="../diagrams/data6.xml"/><Relationship Id="rId22" Type="http://schemas.openxmlformats.org/officeDocument/2006/relationships/diagramColors" Target="../diagrams/colors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18" Type="http://schemas.openxmlformats.org/officeDocument/2006/relationships/image" Target="../media/image4.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3.xml"/><Relationship Id="rId16" Type="http://schemas.openxmlformats.org/officeDocument/2006/relationships/diagramColors" Target="../diagrams/colors10.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diagramData" Target="../diagrams/data13.xml"/><Relationship Id="rId18" Type="http://schemas.openxmlformats.org/officeDocument/2006/relationships/diagramData" Target="../diagrams/data14.xml"/><Relationship Id="rId26" Type="http://schemas.openxmlformats.org/officeDocument/2006/relationships/diagramColors" Target="../diagrams/colors15.xml"/><Relationship Id="rId39" Type="http://schemas.openxmlformats.org/officeDocument/2006/relationships/diagramLayout" Target="../diagrams/layout18.xml"/><Relationship Id="rId21" Type="http://schemas.openxmlformats.org/officeDocument/2006/relationships/diagramColors" Target="../diagrams/colors14.xml"/><Relationship Id="rId34" Type="http://schemas.openxmlformats.org/officeDocument/2006/relationships/diagramLayout" Target="../diagrams/layout17.xml"/><Relationship Id="rId42" Type="http://schemas.microsoft.com/office/2007/relationships/diagramDrawing" Target="../diagrams/drawing18.xml"/><Relationship Id="rId47" Type="http://schemas.microsoft.com/office/2007/relationships/diagramDrawing" Target="../diagrams/drawing19.xml"/><Relationship Id="rId50" Type="http://schemas.openxmlformats.org/officeDocument/2006/relationships/diagramQuickStyle" Target="../diagrams/quickStyle20.xml"/><Relationship Id="rId55" Type="http://schemas.openxmlformats.org/officeDocument/2006/relationships/diagramQuickStyle" Target="../diagrams/quickStyle21.xml"/><Relationship Id="rId7" Type="http://schemas.microsoft.com/office/2007/relationships/diagramDrawing" Target="../diagrams/drawing11.xml"/><Relationship Id="rId2" Type="http://schemas.openxmlformats.org/officeDocument/2006/relationships/notesSlide" Target="../notesSlides/notesSlide6.xml"/><Relationship Id="rId16" Type="http://schemas.openxmlformats.org/officeDocument/2006/relationships/diagramColors" Target="../diagrams/colors13.xml"/><Relationship Id="rId29" Type="http://schemas.openxmlformats.org/officeDocument/2006/relationships/diagramLayout" Target="../diagrams/layout16.xml"/><Relationship Id="rId11" Type="http://schemas.openxmlformats.org/officeDocument/2006/relationships/diagramColors" Target="../diagrams/colors12.xml"/><Relationship Id="rId24" Type="http://schemas.openxmlformats.org/officeDocument/2006/relationships/diagramLayout" Target="../diagrams/layout15.xml"/><Relationship Id="rId32" Type="http://schemas.microsoft.com/office/2007/relationships/diagramDrawing" Target="../diagrams/drawing16.xml"/><Relationship Id="rId37" Type="http://schemas.microsoft.com/office/2007/relationships/diagramDrawing" Target="../diagrams/drawing17.xml"/><Relationship Id="rId40" Type="http://schemas.openxmlformats.org/officeDocument/2006/relationships/diagramQuickStyle" Target="../diagrams/quickStyle18.xml"/><Relationship Id="rId45" Type="http://schemas.openxmlformats.org/officeDocument/2006/relationships/diagramQuickStyle" Target="../diagrams/quickStyle19.xml"/><Relationship Id="rId53" Type="http://schemas.openxmlformats.org/officeDocument/2006/relationships/diagramData" Target="../diagrams/data21.xml"/><Relationship Id="rId5" Type="http://schemas.openxmlformats.org/officeDocument/2006/relationships/diagramQuickStyle" Target="../diagrams/quickStyle11.xml"/><Relationship Id="rId19" Type="http://schemas.openxmlformats.org/officeDocument/2006/relationships/diagramLayout" Target="../diagrams/layout14.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 Id="rId22" Type="http://schemas.microsoft.com/office/2007/relationships/diagramDrawing" Target="../diagrams/drawing14.xml"/><Relationship Id="rId27" Type="http://schemas.microsoft.com/office/2007/relationships/diagramDrawing" Target="../diagrams/drawing15.xml"/><Relationship Id="rId30" Type="http://schemas.openxmlformats.org/officeDocument/2006/relationships/diagramQuickStyle" Target="../diagrams/quickStyle16.xml"/><Relationship Id="rId35" Type="http://schemas.openxmlformats.org/officeDocument/2006/relationships/diagramQuickStyle" Target="../diagrams/quickStyle17.xml"/><Relationship Id="rId43" Type="http://schemas.openxmlformats.org/officeDocument/2006/relationships/diagramData" Target="../diagrams/data19.xml"/><Relationship Id="rId48" Type="http://schemas.openxmlformats.org/officeDocument/2006/relationships/diagramData" Target="../diagrams/data20.xml"/><Relationship Id="rId56" Type="http://schemas.openxmlformats.org/officeDocument/2006/relationships/diagramColors" Target="../diagrams/colors21.xml"/><Relationship Id="rId8" Type="http://schemas.openxmlformats.org/officeDocument/2006/relationships/diagramData" Target="../diagrams/data12.xml"/><Relationship Id="rId51" Type="http://schemas.openxmlformats.org/officeDocument/2006/relationships/diagramColors" Target="../diagrams/colors20.xml"/><Relationship Id="rId3" Type="http://schemas.openxmlformats.org/officeDocument/2006/relationships/diagramData" Target="../diagrams/data11.xml"/><Relationship Id="rId12" Type="http://schemas.microsoft.com/office/2007/relationships/diagramDrawing" Target="../diagrams/drawing12.xml"/><Relationship Id="rId17" Type="http://schemas.microsoft.com/office/2007/relationships/diagramDrawing" Target="../diagrams/drawing13.xml"/><Relationship Id="rId25" Type="http://schemas.openxmlformats.org/officeDocument/2006/relationships/diagramQuickStyle" Target="../diagrams/quickStyle15.xml"/><Relationship Id="rId33" Type="http://schemas.openxmlformats.org/officeDocument/2006/relationships/diagramData" Target="../diagrams/data17.xml"/><Relationship Id="rId38" Type="http://schemas.openxmlformats.org/officeDocument/2006/relationships/diagramData" Target="../diagrams/data18.xml"/><Relationship Id="rId46" Type="http://schemas.openxmlformats.org/officeDocument/2006/relationships/diagramColors" Target="../diagrams/colors19.xml"/><Relationship Id="rId20" Type="http://schemas.openxmlformats.org/officeDocument/2006/relationships/diagramQuickStyle" Target="../diagrams/quickStyle14.xml"/><Relationship Id="rId41" Type="http://schemas.openxmlformats.org/officeDocument/2006/relationships/diagramColors" Target="../diagrams/colors18.xml"/><Relationship Id="rId54" Type="http://schemas.openxmlformats.org/officeDocument/2006/relationships/diagramLayout" Target="../diagrams/layout21.xml"/><Relationship Id="rId1" Type="http://schemas.openxmlformats.org/officeDocument/2006/relationships/slideLayout" Target="../slideLayouts/slideLayout2.xml"/><Relationship Id="rId6" Type="http://schemas.openxmlformats.org/officeDocument/2006/relationships/diagramColors" Target="../diagrams/colors11.xml"/><Relationship Id="rId15" Type="http://schemas.openxmlformats.org/officeDocument/2006/relationships/diagramQuickStyle" Target="../diagrams/quickStyle13.xml"/><Relationship Id="rId23" Type="http://schemas.openxmlformats.org/officeDocument/2006/relationships/diagramData" Target="../diagrams/data15.xml"/><Relationship Id="rId28" Type="http://schemas.openxmlformats.org/officeDocument/2006/relationships/diagramData" Target="../diagrams/data16.xml"/><Relationship Id="rId36" Type="http://schemas.openxmlformats.org/officeDocument/2006/relationships/diagramColors" Target="../diagrams/colors17.xml"/><Relationship Id="rId49" Type="http://schemas.openxmlformats.org/officeDocument/2006/relationships/diagramLayout" Target="../diagrams/layout20.xml"/><Relationship Id="rId57" Type="http://schemas.microsoft.com/office/2007/relationships/diagramDrawing" Target="../diagrams/drawing21.xml"/><Relationship Id="rId10" Type="http://schemas.openxmlformats.org/officeDocument/2006/relationships/diagramQuickStyle" Target="../diagrams/quickStyle12.xml"/><Relationship Id="rId31" Type="http://schemas.openxmlformats.org/officeDocument/2006/relationships/diagramColors" Target="../diagrams/colors16.xml"/><Relationship Id="rId44" Type="http://schemas.openxmlformats.org/officeDocument/2006/relationships/diagramLayout" Target="../diagrams/layout19.xml"/><Relationship Id="rId52" Type="http://schemas.microsoft.com/office/2007/relationships/diagramDrawing" Target="../diagrams/drawing20.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C99E2D-5B5A-C520-C775-E13EE37D5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E1C236-2B3C-D8BE-B227-4183A1EF6413}"/>
              </a:ext>
            </a:extLst>
          </p:cNvPr>
          <p:cNvSpPr>
            <a:spLocks noGrp="1"/>
          </p:cNvSpPr>
          <p:nvPr>
            <p:ph type="ctrTitle"/>
          </p:nvPr>
        </p:nvSpPr>
        <p:spPr>
          <a:xfrm>
            <a:off x="858644" y="1122363"/>
            <a:ext cx="4995746" cy="2387600"/>
          </a:xfrm>
        </p:spPr>
        <p:txBody>
          <a:bodyPr>
            <a:normAutofit/>
          </a:bodyPr>
          <a:lstStyle/>
          <a:p>
            <a:r>
              <a:rPr lang="en-US" sz="4000" dirty="0">
                <a:solidFill>
                  <a:schemeClr val="bg1"/>
                </a:solidFill>
                <a:latin typeface="Futura Medium" panose="020B0602020204020303" pitchFamily="34" charset="-79"/>
                <a:cs typeface="Futura Medium" panose="020B0602020204020303" pitchFamily="34" charset="-79"/>
              </a:rPr>
              <a:t>HOW AM I TODAY?</a:t>
            </a:r>
          </a:p>
        </p:txBody>
      </p:sp>
      <p:sp>
        <p:nvSpPr>
          <p:cNvPr id="3" name="Subtitle 2">
            <a:extLst>
              <a:ext uri="{FF2B5EF4-FFF2-40B4-BE49-F238E27FC236}">
                <a16:creationId xmlns:a16="http://schemas.microsoft.com/office/drawing/2014/main" id="{0E4BF4A2-5733-824D-57E7-6810CCCDD152}"/>
              </a:ext>
            </a:extLst>
          </p:cNvPr>
          <p:cNvSpPr>
            <a:spLocks noGrp="1"/>
          </p:cNvSpPr>
          <p:nvPr>
            <p:ph type="subTitle" idx="1"/>
          </p:nvPr>
        </p:nvSpPr>
        <p:spPr>
          <a:xfrm>
            <a:off x="1052943" y="3602038"/>
            <a:ext cx="4423553" cy="1655762"/>
          </a:xfrm>
        </p:spPr>
        <p:txBody>
          <a:bodyPr>
            <a:normAutofit/>
          </a:bodyPr>
          <a:lstStyle/>
          <a:p>
            <a:r>
              <a:rPr lang="en-US" sz="3000" dirty="0">
                <a:solidFill>
                  <a:schemeClr val="bg1"/>
                </a:solidFill>
                <a:latin typeface="Calisto MT" panose="02040603050505030304" pitchFamily="18" charset="77"/>
              </a:rPr>
              <a:t>Mind Body Review</a:t>
            </a:r>
          </a:p>
        </p:txBody>
      </p:sp>
      <p:pic>
        <p:nvPicPr>
          <p:cNvPr id="9" name="Picture 8">
            <a:extLst>
              <a:ext uri="{FF2B5EF4-FFF2-40B4-BE49-F238E27FC236}">
                <a16:creationId xmlns:a16="http://schemas.microsoft.com/office/drawing/2014/main" id="{447767CE-EB27-5F0C-3BC0-24714D346543}"/>
              </a:ext>
            </a:extLst>
          </p:cNvPr>
          <p:cNvPicPr>
            <a:picLocks noChangeAspect="1"/>
          </p:cNvPicPr>
          <p:nvPr/>
        </p:nvPicPr>
        <p:blipFill>
          <a:blip r:embed="rId3"/>
          <a:stretch>
            <a:fillRect/>
          </a:stretch>
        </p:blipFill>
        <p:spPr>
          <a:xfrm>
            <a:off x="6231329" y="0"/>
            <a:ext cx="5260342" cy="6858000"/>
          </a:xfrm>
          <a:prstGeom prst="rect">
            <a:avLst/>
          </a:prstGeom>
        </p:spPr>
      </p:pic>
      <p:sp>
        <p:nvSpPr>
          <p:cNvPr id="4" name="TextBox 3">
            <a:extLst>
              <a:ext uri="{FF2B5EF4-FFF2-40B4-BE49-F238E27FC236}">
                <a16:creationId xmlns:a16="http://schemas.microsoft.com/office/drawing/2014/main" id="{BD578E06-6A11-F901-412C-367DEA28B8F2}"/>
              </a:ext>
            </a:extLst>
          </p:cNvPr>
          <p:cNvSpPr txBox="1"/>
          <p:nvPr/>
        </p:nvSpPr>
        <p:spPr>
          <a:xfrm>
            <a:off x="66262" y="6440558"/>
            <a:ext cx="2343270" cy="369332"/>
          </a:xfrm>
          <a:prstGeom prst="rect">
            <a:avLst/>
          </a:prstGeom>
          <a:noFill/>
        </p:spPr>
        <p:txBody>
          <a:bodyPr wrap="none" rtlCol="0">
            <a:spAutoFit/>
          </a:bodyPr>
          <a:lstStyle/>
          <a:p>
            <a:r>
              <a:rPr lang="en-US" dirty="0">
                <a:solidFill>
                  <a:schemeClr val="bg1"/>
                </a:solidFill>
                <a:latin typeface="Calisto MT" panose="02040603050505030304" pitchFamily="18" charset="77"/>
              </a:rPr>
              <a:t>Talk to Me in Flowers</a:t>
            </a:r>
          </a:p>
        </p:txBody>
      </p:sp>
    </p:spTree>
    <p:extLst>
      <p:ext uri="{BB962C8B-B14F-4D97-AF65-F5344CB8AC3E}">
        <p14:creationId xmlns:p14="http://schemas.microsoft.com/office/powerpoint/2010/main" val="2081539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E9FA53-5EFC-677F-426B-5D4964508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A3B27-1B39-4AD2-3E11-DD6ECC54F03C}"/>
              </a:ext>
            </a:extLst>
          </p:cNvPr>
          <p:cNvSpPr>
            <a:spLocks noGrp="1"/>
          </p:cNvSpPr>
          <p:nvPr>
            <p:ph type="title"/>
          </p:nvPr>
        </p:nvSpPr>
        <p:spPr>
          <a:xfrm>
            <a:off x="548268" y="365125"/>
            <a:ext cx="5562600" cy="1325563"/>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800" dirty="0">
                <a:solidFill>
                  <a:schemeClr val="bg1"/>
                </a:solidFill>
                <a:latin typeface="Futura Medium" panose="020B0602020204020303" pitchFamily="34" charset="-79"/>
                <a:cs typeface="Futura Medium" panose="020B0602020204020303" pitchFamily="34" charset="-79"/>
              </a:rPr>
              <a:t>Suggestions 3/3</a:t>
            </a:r>
            <a:br>
              <a:rPr lang="en-US" sz="3800" dirty="0">
                <a:solidFill>
                  <a:schemeClr val="bg1"/>
                </a:solidFill>
                <a:latin typeface="Futura Medium" panose="020B0602020204020303" pitchFamily="34" charset="-79"/>
                <a:cs typeface="Futura Medium" panose="020B0602020204020303" pitchFamily="34" charset="-79"/>
              </a:rPr>
            </a:br>
            <a:br>
              <a:rPr lang="en-US" sz="1600" dirty="0">
                <a:solidFill>
                  <a:prstClr val="white"/>
                </a:solidFill>
                <a:latin typeface="Calisto MT" panose="02040603050505030304" pitchFamily="18" charset="77"/>
                <a:ea typeface="+mn-ea"/>
                <a:cs typeface="+mn-cs"/>
              </a:rPr>
            </a:br>
            <a:r>
              <a:rPr kumimoji="0" lang="en-US" sz="16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From the information provided</a:t>
            </a:r>
            <a:endParaRPr lang="en-US" sz="3800" dirty="0">
              <a:solidFill>
                <a:schemeClr val="bg1"/>
              </a:solidFill>
              <a:latin typeface="Futura Medium" panose="020B0602020204020303" pitchFamily="34" charset="-79"/>
              <a:cs typeface="Futura Medium" panose="020B0602020204020303" pitchFamily="34" charset="-79"/>
            </a:endParaRPr>
          </a:p>
        </p:txBody>
      </p:sp>
      <p:sp>
        <p:nvSpPr>
          <p:cNvPr id="3" name="Content Placeholder 2">
            <a:extLst>
              <a:ext uri="{FF2B5EF4-FFF2-40B4-BE49-F238E27FC236}">
                <a16:creationId xmlns:a16="http://schemas.microsoft.com/office/drawing/2014/main" id="{31C4E1DE-2F7E-6B01-B186-52355F91844E}"/>
              </a:ext>
            </a:extLst>
          </p:cNvPr>
          <p:cNvSpPr>
            <a:spLocks noGrp="1"/>
          </p:cNvSpPr>
          <p:nvPr>
            <p:ph idx="1"/>
          </p:nvPr>
        </p:nvSpPr>
        <p:spPr>
          <a:xfrm>
            <a:off x="537117" y="1690688"/>
            <a:ext cx="5674112" cy="4675388"/>
          </a:xfrm>
        </p:spPr>
        <p:txBody>
          <a:bodyPr>
            <a:normAutofit/>
          </a:bodyPr>
          <a:lstStyle/>
          <a:p>
            <a:pPr marL="0" indent="0">
              <a:buNone/>
            </a:pPr>
            <a:r>
              <a:rPr lang="en-US" sz="1400" dirty="0">
                <a:solidFill>
                  <a:schemeClr val="bg1"/>
                </a:solidFill>
                <a:latin typeface="Calisto MT" panose="02040603050505030304" pitchFamily="18" charset="77"/>
              </a:rPr>
              <a:t>7. Clients with dry bodies can benefit from an oil massage on their face and can be advised to try retire by 10pm as fluids are replenished 10pm-2am. Clients retaining fluids can benefit from foot soaks and reflexology. They can be advised to try dry brushing their body, moving upwards from the ankles and wrists. Clients feeling cold can benefit from lightly tracing clockwise circles on their stomach. Clients running hot benefit from acupressure on the tops and soles of the feet and between the toes.</a:t>
            </a:r>
          </a:p>
          <a:p>
            <a:pPr marL="0" indent="0">
              <a:buNone/>
            </a:pPr>
            <a:r>
              <a:rPr lang="en-US" sz="1400" dirty="0">
                <a:solidFill>
                  <a:schemeClr val="bg1"/>
                </a:solidFill>
                <a:latin typeface="Calisto MT" panose="02040603050505030304" pitchFamily="18" charset="77"/>
              </a:rPr>
              <a:t>8. The client may benefit from extra gentle care and acupressure between the eyebrows, on the top of the foot (between big &amp; 2</a:t>
            </a:r>
            <a:r>
              <a:rPr lang="en-US" sz="1400" baseline="30000" dirty="0">
                <a:solidFill>
                  <a:schemeClr val="bg1"/>
                </a:solidFill>
                <a:latin typeface="Calisto MT" panose="02040603050505030304" pitchFamily="18" charset="77"/>
              </a:rPr>
              <a:t>nd</a:t>
            </a:r>
            <a:r>
              <a:rPr lang="en-US" sz="1400" dirty="0">
                <a:solidFill>
                  <a:schemeClr val="bg1"/>
                </a:solidFill>
                <a:latin typeface="Calisto MT" panose="02040603050505030304" pitchFamily="18" charset="77"/>
              </a:rPr>
              <a:t> toes), and 3 fingers up from the wrist crease. </a:t>
            </a:r>
          </a:p>
          <a:p>
            <a:pPr marL="0" indent="0">
              <a:buNone/>
            </a:pPr>
            <a:r>
              <a:rPr lang="en-US" sz="1400" dirty="0">
                <a:solidFill>
                  <a:schemeClr val="bg1"/>
                </a:solidFill>
                <a:latin typeface="Calisto MT" panose="02040603050505030304" pitchFamily="18" charset="77"/>
              </a:rPr>
              <a:t>9. Include pauses in the treatment for the client to integrate and accept the moment and help let go of any stuck thoughts. Clients who feel it in their chests can benefit from gentle massage in the center of the chest, under the collarbone and with gentle tapping on the sternum. Clients who feel it in their head can benefit from gentle acupressure on the sides of the head, between the eyebrows, along the lower ribs and tops of feet. Clients who feel it in their gut can benefit from lightly and slowly tracing  clockwise circles or spirals just above the navel and under the ribs.</a:t>
            </a:r>
          </a:p>
          <a:p>
            <a:pPr marL="0" indent="0">
              <a:buNone/>
            </a:pPr>
            <a:r>
              <a:rPr lang="en-US" sz="1400" dirty="0">
                <a:solidFill>
                  <a:schemeClr val="bg1"/>
                </a:solidFill>
                <a:latin typeface="Calisto MT" panose="02040603050505030304" pitchFamily="18" charset="77"/>
              </a:rPr>
              <a:t>10. Clients experiencing stress can benefit from gentle acupressure on the inner wrist, center of the chest, between the eyebrows and tops of feet.</a:t>
            </a:r>
          </a:p>
          <a:p>
            <a:pPr marL="0" indent="0">
              <a:buNone/>
            </a:pPr>
            <a:endParaRPr lang="en-US" sz="1400" dirty="0">
              <a:solidFill>
                <a:schemeClr val="bg1"/>
              </a:solidFill>
              <a:latin typeface="Calisto MT" panose="02040603050505030304" pitchFamily="18" charset="77"/>
            </a:endParaRPr>
          </a:p>
        </p:txBody>
      </p:sp>
      <p:pic>
        <p:nvPicPr>
          <p:cNvPr id="8" name="Picture 7">
            <a:extLst>
              <a:ext uri="{FF2B5EF4-FFF2-40B4-BE49-F238E27FC236}">
                <a16:creationId xmlns:a16="http://schemas.microsoft.com/office/drawing/2014/main" id="{69456247-3469-4BB1-359B-213179A0668B}"/>
              </a:ext>
            </a:extLst>
          </p:cNvPr>
          <p:cNvPicPr>
            <a:picLocks noChangeAspect="1"/>
          </p:cNvPicPr>
          <p:nvPr/>
        </p:nvPicPr>
        <p:blipFill>
          <a:blip r:embed="rId2"/>
          <a:stretch>
            <a:fillRect/>
          </a:stretch>
        </p:blipFill>
        <p:spPr>
          <a:xfrm rot="5400000">
            <a:off x="5642982" y="846787"/>
            <a:ext cx="6858000" cy="5143500"/>
          </a:xfrm>
          <a:prstGeom prst="rect">
            <a:avLst/>
          </a:prstGeom>
        </p:spPr>
      </p:pic>
      <p:sp>
        <p:nvSpPr>
          <p:cNvPr id="4" name="TextBox 3">
            <a:extLst>
              <a:ext uri="{FF2B5EF4-FFF2-40B4-BE49-F238E27FC236}">
                <a16:creationId xmlns:a16="http://schemas.microsoft.com/office/drawing/2014/main" id="{29E9EB77-20DA-6767-97FF-4383462D1881}"/>
              </a:ext>
            </a:extLst>
          </p:cNvPr>
          <p:cNvSpPr txBox="1"/>
          <p:nvPr/>
        </p:nvSpPr>
        <p:spPr>
          <a:xfrm>
            <a:off x="70336" y="6428933"/>
            <a:ext cx="2343270" cy="369332"/>
          </a:xfrm>
          <a:prstGeom prst="rect">
            <a:avLst/>
          </a:prstGeom>
          <a:noFill/>
        </p:spPr>
        <p:txBody>
          <a:bodyPr wrap="none" rtlCol="0">
            <a:spAutoFit/>
          </a:bodyPr>
          <a:lstStyle/>
          <a:p>
            <a:r>
              <a:rPr lang="en-US" dirty="0">
                <a:solidFill>
                  <a:schemeClr val="bg1"/>
                </a:solidFill>
                <a:latin typeface="Calisto MT" panose="02040603050505030304" pitchFamily="18" charset="77"/>
              </a:rPr>
              <a:t>Talk to Me in Flowers</a:t>
            </a:r>
          </a:p>
        </p:txBody>
      </p:sp>
    </p:spTree>
    <p:extLst>
      <p:ext uri="{BB962C8B-B14F-4D97-AF65-F5344CB8AC3E}">
        <p14:creationId xmlns:p14="http://schemas.microsoft.com/office/powerpoint/2010/main" val="2827412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E907E9-91E9-9063-AF35-890F256BA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9A7D8-CAAA-7208-4671-CE9EF436A09B}"/>
              </a:ext>
            </a:extLst>
          </p:cNvPr>
          <p:cNvSpPr>
            <a:spLocks noGrp="1"/>
          </p:cNvSpPr>
          <p:nvPr>
            <p:ph type="title"/>
          </p:nvPr>
        </p:nvSpPr>
        <p:spPr>
          <a:xfrm>
            <a:off x="548268" y="365125"/>
            <a:ext cx="5562600" cy="1325563"/>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800" dirty="0">
                <a:solidFill>
                  <a:schemeClr val="bg1"/>
                </a:solidFill>
                <a:latin typeface="Futura Medium" panose="020B0602020204020303" pitchFamily="34" charset="-79"/>
                <a:cs typeface="Futura Medium" panose="020B0602020204020303" pitchFamily="34" charset="-79"/>
              </a:rPr>
              <a:t>Insights 1/3</a:t>
            </a:r>
            <a:br>
              <a:rPr lang="en-US" sz="3800" dirty="0">
                <a:solidFill>
                  <a:schemeClr val="bg1"/>
                </a:solidFill>
                <a:latin typeface="Futura Medium" panose="020B0602020204020303" pitchFamily="34" charset="-79"/>
                <a:cs typeface="Futura Medium" panose="020B0602020204020303" pitchFamily="34" charset="-79"/>
              </a:rPr>
            </a:br>
            <a:br>
              <a:rPr kumimoji="0" lang="en-US" sz="16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br>
            <a:r>
              <a:rPr kumimoji="0" lang="en-US" sz="16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From the information provided</a:t>
            </a:r>
            <a:endParaRPr lang="en-US" sz="3800" dirty="0">
              <a:solidFill>
                <a:schemeClr val="bg1"/>
              </a:solidFill>
              <a:latin typeface="Futura Medium" panose="020B0602020204020303" pitchFamily="34" charset="-79"/>
              <a:cs typeface="Futura Medium" panose="020B0602020204020303" pitchFamily="34" charset="-79"/>
            </a:endParaRPr>
          </a:p>
        </p:txBody>
      </p:sp>
      <p:sp>
        <p:nvSpPr>
          <p:cNvPr id="3" name="Content Placeholder 2">
            <a:extLst>
              <a:ext uri="{FF2B5EF4-FFF2-40B4-BE49-F238E27FC236}">
                <a16:creationId xmlns:a16="http://schemas.microsoft.com/office/drawing/2014/main" id="{DEC32468-1532-9C0B-3C8E-6D2664E83F43}"/>
              </a:ext>
            </a:extLst>
          </p:cNvPr>
          <p:cNvSpPr>
            <a:spLocks noGrp="1"/>
          </p:cNvSpPr>
          <p:nvPr>
            <p:ph idx="1"/>
          </p:nvPr>
        </p:nvSpPr>
        <p:spPr>
          <a:xfrm>
            <a:off x="537117" y="1690688"/>
            <a:ext cx="5674112" cy="4274404"/>
          </a:xfrm>
        </p:spPr>
        <p:txBody>
          <a:bodyPr>
            <a:noAutofit/>
          </a:bodyPr>
          <a:lstStyle/>
          <a:p>
            <a:pPr marL="0" indent="0">
              <a:buNone/>
            </a:pPr>
            <a:r>
              <a:rPr lang="en-US" sz="1400" b="1" dirty="0">
                <a:solidFill>
                  <a:schemeClr val="bg1"/>
                </a:solidFill>
                <a:latin typeface="Calisto MT" panose="02040603050505030304" pitchFamily="18" charset="77"/>
              </a:rPr>
              <a:t>Stresses based on place in the life-course: </a:t>
            </a:r>
          </a:p>
          <a:p>
            <a:pPr marL="0" indent="0">
              <a:buNone/>
            </a:pPr>
            <a:r>
              <a:rPr lang="en-US" sz="1400" dirty="0">
                <a:solidFill>
                  <a:schemeClr val="bg1"/>
                </a:solidFill>
                <a:latin typeface="Calisto MT" panose="02040603050505030304" pitchFamily="18" charset="77"/>
              </a:rPr>
              <a:t>Young adult aged &lt;26: Clients may enter with feelings of uncertainty, sensitivity, emotional repression, anxiety from internal changes.</a:t>
            </a:r>
          </a:p>
          <a:p>
            <a:pPr marL="0" indent="0">
              <a:buNone/>
            </a:pPr>
            <a:r>
              <a:rPr lang="en-US" sz="1400" dirty="0">
                <a:solidFill>
                  <a:schemeClr val="bg1"/>
                </a:solidFill>
                <a:latin typeface="Calisto MT" panose="02040603050505030304" pitchFamily="18" charset="77"/>
              </a:rPr>
              <a:t>Early career or family aged 26-35: Clients may enter with weariness or emotional turbulence from the strains of reproduction or striving for job advancement or troubles with either. </a:t>
            </a:r>
          </a:p>
          <a:p>
            <a:pPr marL="0" indent="0">
              <a:buNone/>
            </a:pPr>
            <a:r>
              <a:rPr lang="en-US" sz="1400" dirty="0">
                <a:solidFill>
                  <a:schemeClr val="bg1"/>
                </a:solidFill>
                <a:latin typeface="Calisto MT" panose="02040603050505030304" pitchFamily="18" charset="77"/>
              </a:rPr>
              <a:t>Mid-career/ family aged 36-56: Clients will enter with menopause, mid-life crisis, strain injury, stress over children, parents, juggling careers.</a:t>
            </a:r>
          </a:p>
          <a:p>
            <a:pPr marL="0" indent="0">
              <a:buNone/>
            </a:pPr>
            <a:r>
              <a:rPr lang="en-US" sz="1400" dirty="0">
                <a:solidFill>
                  <a:schemeClr val="bg1"/>
                </a:solidFill>
                <a:latin typeface="Calisto MT" panose="02040603050505030304" pitchFamily="18" charset="77"/>
              </a:rPr>
              <a:t>Late career/family aged 50-69: Clients may be experiencing stress over stretched finances, empty nest, fitness decline, parental care or children.</a:t>
            </a:r>
          </a:p>
          <a:p>
            <a:pPr marL="0" indent="0">
              <a:buNone/>
            </a:pPr>
            <a:r>
              <a:rPr lang="en-US" sz="1400" dirty="0">
                <a:solidFill>
                  <a:schemeClr val="bg1"/>
                </a:solidFill>
                <a:latin typeface="Calisto MT" panose="02040603050505030304" pitchFamily="18" charset="77"/>
              </a:rPr>
              <a:t>Seniors aged 70 and up: Clients may have stress from stiff muscles, chronic disease, memory loss, change of residence, lost friends &amp; family.</a:t>
            </a:r>
          </a:p>
        </p:txBody>
      </p:sp>
      <p:pic>
        <p:nvPicPr>
          <p:cNvPr id="8" name="Picture 7">
            <a:extLst>
              <a:ext uri="{FF2B5EF4-FFF2-40B4-BE49-F238E27FC236}">
                <a16:creationId xmlns:a16="http://schemas.microsoft.com/office/drawing/2014/main" id="{82E548C9-A30A-2B1F-73DD-9568BF26665F}"/>
              </a:ext>
            </a:extLst>
          </p:cNvPr>
          <p:cNvPicPr>
            <a:picLocks noChangeAspect="1"/>
          </p:cNvPicPr>
          <p:nvPr/>
        </p:nvPicPr>
        <p:blipFill>
          <a:blip r:embed="rId2"/>
          <a:stretch>
            <a:fillRect/>
          </a:stretch>
        </p:blipFill>
        <p:spPr>
          <a:xfrm rot="5400000">
            <a:off x="5642982" y="857250"/>
            <a:ext cx="6858000" cy="5143500"/>
          </a:xfrm>
          <a:prstGeom prst="rect">
            <a:avLst/>
          </a:prstGeom>
        </p:spPr>
      </p:pic>
      <p:sp>
        <p:nvSpPr>
          <p:cNvPr id="4" name="TextBox 3">
            <a:extLst>
              <a:ext uri="{FF2B5EF4-FFF2-40B4-BE49-F238E27FC236}">
                <a16:creationId xmlns:a16="http://schemas.microsoft.com/office/drawing/2014/main" id="{E9E6D5EF-47E1-C2BC-3B4E-599E5E2D5607}"/>
              </a:ext>
            </a:extLst>
          </p:cNvPr>
          <p:cNvSpPr txBox="1"/>
          <p:nvPr/>
        </p:nvSpPr>
        <p:spPr>
          <a:xfrm>
            <a:off x="42202" y="6457068"/>
            <a:ext cx="2343270" cy="369332"/>
          </a:xfrm>
          <a:prstGeom prst="rect">
            <a:avLst/>
          </a:prstGeom>
          <a:noFill/>
        </p:spPr>
        <p:txBody>
          <a:bodyPr wrap="none" rtlCol="0">
            <a:spAutoFit/>
          </a:bodyPr>
          <a:lstStyle/>
          <a:p>
            <a:r>
              <a:rPr lang="en-US" dirty="0">
                <a:solidFill>
                  <a:schemeClr val="bg1"/>
                </a:solidFill>
                <a:latin typeface="Calisto MT" panose="02040603050505030304" pitchFamily="18" charset="77"/>
              </a:rPr>
              <a:t>Talk to Me in Flowers</a:t>
            </a:r>
          </a:p>
        </p:txBody>
      </p:sp>
    </p:spTree>
    <p:extLst>
      <p:ext uri="{BB962C8B-B14F-4D97-AF65-F5344CB8AC3E}">
        <p14:creationId xmlns:p14="http://schemas.microsoft.com/office/powerpoint/2010/main" val="164739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72D503A-1181-D4AA-EB7C-23ABC79BB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D2B72-1268-BD40-91B3-164355EAAB3B}"/>
              </a:ext>
            </a:extLst>
          </p:cNvPr>
          <p:cNvSpPr>
            <a:spLocks noGrp="1"/>
          </p:cNvSpPr>
          <p:nvPr>
            <p:ph type="title"/>
          </p:nvPr>
        </p:nvSpPr>
        <p:spPr>
          <a:xfrm>
            <a:off x="548268" y="365125"/>
            <a:ext cx="5562600" cy="1325563"/>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800" dirty="0">
                <a:solidFill>
                  <a:schemeClr val="bg1"/>
                </a:solidFill>
                <a:latin typeface="Futura Medium" panose="020B0602020204020303" pitchFamily="34" charset="-79"/>
                <a:cs typeface="Futura Medium" panose="020B0602020204020303" pitchFamily="34" charset="-79"/>
              </a:rPr>
              <a:t>Insights 2/3</a:t>
            </a:r>
            <a:br>
              <a:rPr lang="en-US" sz="3800" dirty="0">
                <a:solidFill>
                  <a:schemeClr val="bg1"/>
                </a:solidFill>
                <a:latin typeface="Futura Medium" panose="020B0602020204020303" pitchFamily="34" charset="-79"/>
                <a:cs typeface="Futura Medium" panose="020B0602020204020303" pitchFamily="34" charset="-79"/>
              </a:rPr>
            </a:br>
            <a:br>
              <a:rPr kumimoji="0" lang="en-US" sz="16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br>
            <a:r>
              <a:rPr kumimoji="0" lang="en-US" sz="16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From the information provided</a:t>
            </a:r>
            <a:endParaRPr lang="en-US" sz="3800" dirty="0">
              <a:solidFill>
                <a:schemeClr val="bg1"/>
              </a:solidFill>
              <a:latin typeface="Futura Medium" panose="020B0602020204020303" pitchFamily="34" charset="-79"/>
              <a:cs typeface="Futura Medium" panose="020B0602020204020303" pitchFamily="34" charset="-79"/>
            </a:endParaRPr>
          </a:p>
        </p:txBody>
      </p:sp>
      <p:sp>
        <p:nvSpPr>
          <p:cNvPr id="3" name="Content Placeholder 2">
            <a:extLst>
              <a:ext uri="{FF2B5EF4-FFF2-40B4-BE49-F238E27FC236}">
                <a16:creationId xmlns:a16="http://schemas.microsoft.com/office/drawing/2014/main" id="{3334ED84-3B19-9E5D-EE4E-0F9A6E0374EF}"/>
              </a:ext>
            </a:extLst>
          </p:cNvPr>
          <p:cNvSpPr>
            <a:spLocks noGrp="1"/>
          </p:cNvSpPr>
          <p:nvPr>
            <p:ph idx="1"/>
          </p:nvPr>
        </p:nvSpPr>
        <p:spPr>
          <a:xfrm>
            <a:off x="537117" y="1690688"/>
            <a:ext cx="5674112" cy="4274404"/>
          </a:xfrm>
        </p:spPr>
        <p:txBody>
          <a:bodyPr>
            <a:noAutofit/>
          </a:bodyPr>
          <a:lstStyle/>
          <a:p>
            <a:pPr marL="0" indent="0">
              <a:buNone/>
            </a:pPr>
            <a:r>
              <a:rPr lang="en-US" sz="1400" dirty="0">
                <a:solidFill>
                  <a:schemeClr val="bg1"/>
                </a:solidFill>
                <a:latin typeface="Calisto MT" panose="02040603050505030304" pitchFamily="18" charset="77"/>
              </a:rPr>
              <a:t>1. Sleep challenges like restlessness arise from too much internal heat, insomnia from a mind unable to let go, snoring from retiring after eating.</a:t>
            </a:r>
          </a:p>
          <a:p>
            <a:pPr marL="0" indent="0">
              <a:buNone/>
            </a:pPr>
            <a:r>
              <a:rPr lang="en-US" sz="1400" dirty="0">
                <a:solidFill>
                  <a:schemeClr val="bg1"/>
                </a:solidFill>
                <a:latin typeface="Calisto MT" panose="02040603050505030304" pitchFamily="18" charset="77"/>
              </a:rPr>
              <a:t>2. Indigestion indicates emotional stress or dysregulation of the stomach, liver or spleen. Constipation is dehydration, internal heat or low blood.</a:t>
            </a:r>
          </a:p>
          <a:p>
            <a:pPr marL="0" indent="0">
              <a:buNone/>
            </a:pPr>
            <a:r>
              <a:rPr lang="en-US" sz="1400" dirty="0">
                <a:solidFill>
                  <a:schemeClr val="bg1"/>
                </a:solidFill>
                <a:latin typeface="Calisto MT" panose="02040603050505030304" pitchFamily="18" charset="77"/>
              </a:rPr>
              <a:t>3. Mild challenges are okay. Easy relationships suggest good social support. A tough week suggests lingering emotion, stress or worry.</a:t>
            </a:r>
          </a:p>
          <a:p>
            <a:pPr marL="0" indent="0">
              <a:buNone/>
            </a:pPr>
            <a:r>
              <a:rPr lang="en-US" sz="1400" dirty="0">
                <a:solidFill>
                  <a:schemeClr val="bg1"/>
                </a:solidFill>
                <a:latin typeface="Calisto MT" panose="02040603050505030304" pitchFamily="18" charset="77"/>
              </a:rPr>
              <a:t>4. Strong pulse could indicate high blood pressure or lung strain from internal heat (smoking). Weak pulse indicates low energy and overstrain.</a:t>
            </a:r>
          </a:p>
          <a:p>
            <a:pPr marL="0" indent="0">
              <a:buNone/>
            </a:pPr>
            <a:r>
              <a:rPr lang="en-US" sz="1400" dirty="0">
                <a:solidFill>
                  <a:schemeClr val="bg1"/>
                </a:solidFill>
                <a:latin typeface="Calisto MT" panose="02040603050505030304" pitchFamily="18" charset="77"/>
              </a:rPr>
              <a:t>5. The abdomen should be pliable. Stiffness may indicate distension from spleen or stomach overstrain or dysregulation.</a:t>
            </a:r>
          </a:p>
          <a:p>
            <a:pPr marL="0" indent="0">
              <a:buNone/>
            </a:pPr>
            <a:r>
              <a:rPr lang="en-US" sz="1400" dirty="0">
                <a:solidFill>
                  <a:schemeClr val="bg1"/>
                </a:solidFill>
                <a:latin typeface="Calisto MT" panose="02040603050505030304" pitchFamily="18" charset="77"/>
              </a:rPr>
              <a:t>6. Dull or pale indicates vitality is low, flushed or dry indicates the body is overtaxed, bright and hydrated indicates vitality is good.</a:t>
            </a:r>
          </a:p>
          <a:p>
            <a:pPr marL="0" indent="0">
              <a:buNone/>
            </a:pPr>
            <a:endParaRPr lang="en-US" sz="1400" dirty="0">
              <a:solidFill>
                <a:schemeClr val="bg1"/>
              </a:solidFill>
              <a:latin typeface="Calisto MT" panose="02040603050505030304" pitchFamily="18" charset="77"/>
            </a:endParaRPr>
          </a:p>
        </p:txBody>
      </p:sp>
      <p:pic>
        <p:nvPicPr>
          <p:cNvPr id="8" name="Picture 7">
            <a:extLst>
              <a:ext uri="{FF2B5EF4-FFF2-40B4-BE49-F238E27FC236}">
                <a16:creationId xmlns:a16="http://schemas.microsoft.com/office/drawing/2014/main" id="{CDB0D4A2-94E9-892E-9FC4-659D0E31C9C9}"/>
              </a:ext>
            </a:extLst>
          </p:cNvPr>
          <p:cNvPicPr>
            <a:picLocks noChangeAspect="1"/>
          </p:cNvPicPr>
          <p:nvPr/>
        </p:nvPicPr>
        <p:blipFill>
          <a:blip r:embed="rId2"/>
          <a:stretch>
            <a:fillRect/>
          </a:stretch>
        </p:blipFill>
        <p:spPr>
          <a:xfrm rot="5400000">
            <a:off x="5642982" y="857250"/>
            <a:ext cx="6858000" cy="5143500"/>
          </a:xfrm>
          <a:prstGeom prst="rect">
            <a:avLst/>
          </a:prstGeom>
        </p:spPr>
      </p:pic>
      <p:sp>
        <p:nvSpPr>
          <p:cNvPr id="4" name="TextBox 3">
            <a:extLst>
              <a:ext uri="{FF2B5EF4-FFF2-40B4-BE49-F238E27FC236}">
                <a16:creationId xmlns:a16="http://schemas.microsoft.com/office/drawing/2014/main" id="{77C28145-1243-CBD4-A037-BE08576CDCB6}"/>
              </a:ext>
            </a:extLst>
          </p:cNvPr>
          <p:cNvSpPr txBox="1"/>
          <p:nvPr/>
        </p:nvSpPr>
        <p:spPr>
          <a:xfrm>
            <a:off x="98473" y="6443002"/>
            <a:ext cx="2343270" cy="369332"/>
          </a:xfrm>
          <a:prstGeom prst="rect">
            <a:avLst/>
          </a:prstGeom>
          <a:noFill/>
        </p:spPr>
        <p:txBody>
          <a:bodyPr wrap="none" rtlCol="0">
            <a:spAutoFit/>
          </a:bodyPr>
          <a:lstStyle/>
          <a:p>
            <a:r>
              <a:rPr lang="en-US" dirty="0">
                <a:solidFill>
                  <a:schemeClr val="bg1"/>
                </a:solidFill>
                <a:latin typeface="Calisto MT" panose="02040603050505030304" pitchFamily="18" charset="77"/>
              </a:rPr>
              <a:t>Talk to Me in Flowers</a:t>
            </a:r>
          </a:p>
        </p:txBody>
      </p:sp>
    </p:spTree>
    <p:extLst>
      <p:ext uri="{BB962C8B-B14F-4D97-AF65-F5344CB8AC3E}">
        <p14:creationId xmlns:p14="http://schemas.microsoft.com/office/powerpoint/2010/main" val="187369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17A049D-D44B-D675-4750-F0A78455F3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53561-E92A-FF94-164C-5DF93CC638AC}"/>
              </a:ext>
            </a:extLst>
          </p:cNvPr>
          <p:cNvSpPr>
            <a:spLocks noGrp="1"/>
          </p:cNvSpPr>
          <p:nvPr>
            <p:ph type="title"/>
          </p:nvPr>
        </p:nvSpPr>
        <p:spPr>
          <a:xfrm>
            <a:off x="548268" y="365125"/>
            <a:ext cx="5562600" cy="1325563"/>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800" dirty="0">
                <a:solidFill>
                  <a:schemeClr val="bg1"/>
                </a:solidFill>
                <a:latin typeface="Futura Medium" panose="020B0602020204020303" pitchFamily="34" charset="-79"/>
                <a:cs typeface="Futura Medium" panose="020B0602020204020303" pitchFamily="34" charset="-79"/>
              </a:rPr>
              <a:t>Insights 3/3</a:t>
            </a:r>
            <a:br>
              <a:rPr lang="en-US" sz="3800" dirty="0">
                <a:solidFill>
                  <a:schemeClr val="bg1"/>
                </a:solidFill>
                <a:latin typeface="Futura Medium" panose="020B0602020204020303" pitchFamily="34" charset="-79"/>
                <a:cs typeface="Futura Medium" panose="020B0602020204020303" pitchFamily="34" charset="-79"/>
              </a:rPr>
            </a:br>
            <a:br>
              <a:rPr kumimoji="0" lang="en-US" sz="16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br>
            <a:r>
              <a:rPr kumimoji="0" lang="en-US" sz="16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From the information provided</a:t>
            </a:r>
            <a:endParaRPr lang="en-US" sz="3800" dirty="0">
              <a:solidFill>
                <a:schemeClr val="bg1"/>
              </a:solidFill>
              <a:latin typeface="Futura Medium" panose="020B0602020204020303" pitchFamily="34" charset="-79"/>
              <a:cs typeface="Futura Medium" panose="020B0602020204020303" pitchFamily="34" charset="-79"/>
            </a:endParaRPr>
          </a:p>
        </p:txBody>
      </p:sp>
      <p:sp>
        <p:nvSpPr>
          <p:cNvPr id="3" name="Content Placeholder 2">
            <a:extLst>
              <a:ext uri="{FF2B5EF4-FFF2-40B4-BE49-F238E27FC236}">
                <a16:creationId xmlns:a16="http://schemas.microsoft.com/office/drawing/2014/main" id="{AE69824D-78E0-DE2B-02F3-2E3E85664E3A}"/>
              </a:ext>
            </a:extLst>
          </p:cNvPr>
          <p:cNvSpPr>
            <a:spLocks noGrp="1"/>
          </p:cNvSpPr>
          <p:nvPr>
            <p:ph idx="1"/>
          </p:nvPr>
        </p:nvSpPr>
        <p:spPr>
          <a:xfrm>
            <a:off x="537117" y="1690688"/>
            <a:ext cx="5674112" cy="4274404"/>
          </a:xfrm>
        </p:spPr>
        <p:txBody>
          <a:bodyPr>
            <a:noAutofit/>
          </a:bodyPr>
          <a:lstStyle/>
          <a:p>
            <a:pPr marL="0" indent="0">
              <a:buNone/>
            </a:pPr>
            <a:r>
              <a:rPr lang="en-US" sz="1400" dirty="0">
                <a:solidFill>
                  <a:schemeClr val="bg1"/>
                </a:solidFill>
                <a:latin typeface="Calisto MT" panose="02040603050505030304" pitchFamily="18" charset="77"/>
              </a:rPr>
              <a:t>7. Hydrated is good. Feeling dry or parched indicates low bodily fluids like blood and lymph from overwork, emotional depletion or aging. Heavy or swollen indicates fluid retention. Feeling cold may indicate that the body’s circulation is dysregulated, while running hot may mean overeating, strong emotions like anger, or burnout. Either can mean the client’s body is not coping with the climate (air conditioning, weather). </a:t>
            </a:r>
          </a:p>
          <a:p>
            <a:pPr marL="0" indent="0">
              <a:buNone/>
            </a:pPr>
            <a:r>
              <a:rPr lang="en-US" sz="1400" dirty="0">
                <a:solidFill>
                  <a:schemeClr val="bg1"/>
                </a:solidFill>
                <a:latin typeface="Calisto MT" panose="02040603050505030304" pitchFamily="18" charset="77"/>
              </a:rPr>
              <a:t>8. Experiencing a big transition suggests the body is holding acute stress. The client may be fragile and could become unexpectedly agitated.</a:t>
            </a:r>
          </a:p>
          <a:p>
            <a:pPr marL="0" indent="0">
              <a:buNone/>
            </a:pPr>
            <a:r>
              <a:rPr lang="en-US" sz="1400" dirty="0">
                <a:solidFill>
                  <a:schemeClr val="bg1"/>
                </a:solidFill>
                <a:latin typeface="Calisto MT" panose="02040603050505030304" pitchFamily="18" charset="77"/>
              </a:rPr>
              <a:t>9. When negative emotions persist it can obstruct energy flow in the client’s body and cause lingering pressure or even pain in the chest (grief, heartbreak, anxiety: tightness or fullness, shallow breathing, sighing), head (anger, irritability: eye strain, jaw tension, headache) or gut (worry, overthinking, frustration, resentment: bloating, stomach-ache, anxiety).</a:t>
            </a:r>
          </a:p>
          <a:p>
            <a:pPr marL="0" indent="0">
              <a:buNone/>
            </a:pPr>
            <a:r>
              <a:rPr lang="en-US" sz="1400" dirty="0">
                <a:solidFill>
                  <a:schemeClr val="bg1"/>
                </a:solidFill>
                <a:latin typeface="Calisto MT" panose="02040603050505030304" pitchFamily="18" charset="77"/>
              </a:rPr>
              <a:t>10. It’s great to be naturally calm when anticipating something good however many people have mixed feelings that can include some anxiety or stress. A stressed client might not achieve results without extra care.</a:t>
            </a:r>
          </a:p>
        </p:txBody>
      </p:sp>
      <p:pic>
        <p:nvPicPr>
          <p:cNvPr id="8" name="Picture 7">
            <a:extLst>
              <a:ext uri="{FF2B5EF4-FFF2-40B4-BE49-F238E27FC236}">
                <a16:creationId xmlns:a16="http://schemas.microsoft.com/office/drawing/2014/main" id="{F2C72456-0E9A-3384-4E97-DDDCB0780E04}"/>
              </a:ext>
            </a:extLst>
          </p:cNvPr>
          <p:cNvPicPr>
            <a:picLocks noChangeAspect="1"/>
          </p:cNvPicPr>
          <p:nvPr/>
        </p:nvPicPr>
        <p:blipFill>
          <a:blip r:embed="rId2"/>
          <a:stretch>
            <a:fillRect/>
          </a:stretch>
        </p:blipFill>
        <p:spPr>
          <a:xfrm>
            <a:off x="6882976" y="74428"/>
            <a:ext cx="4771907" cy="6783572"/>
          </a:xfrm>
          <a:prstGeom prst="rect">
            <a:avLst/>
          </a:prstGeom>
        </p:spPr>
      </p:pic>
      <p:sp>
        <p:nvSpPr>
          <p:cNvPr id="4" name="TextBox 3">
            <a:extLst>
              <a:ext uri="{FF2B5EF4-FFF2-40B4-BE49-F238E27FC236}">
                <a16:creationId xmlns:a16="http://schemas.microsoft.com/office/drawing/2014/main" id="{80F9D2E4-2FCA-0707-8488-9802A739C03E}"/>
              </a:ext>
            </a:extLst>
          </p:cNvPr>
          <p:cNvSpPr txBox="1"/>
          <p:nvPr/>
        </p:nvSpPr>
        <p:spPr>
          <a:xfrm>
            <a:off x="56272" y="6428933"/>
            <a:ext cx="2343270" cy="369332"/>
          </a:xfrm>
          <a:prstGeom prst="rect">
            <a:avLst/>
          </a:prstGeom>
          <a:noFill/>
        </p:spPr>
        <p:txBody>
          <a:bodyPr wrap="none" rtlCol="0">
            <a:spAutoFit/>
          </a:bodyPr>
          <a:lstStyle/>
          <a:p>
            <a:r>
              <a:rPr lang="en-US" dirty="0">
                <a:solidFill>
                  <a:schemeClr val="bg1"/>
                </a:solidFill>
                <a:latin typeface="Calisto MT" panose="02040603050505030304" pitchFamily="18" charset="77"/>
              </a:rPr>
              <a:t>Talk to Me in Flowers</a:t>
            </a:r>
          </a:p>
        </p:txBody>
      </p:sp>
    </p:spTree>
    <p:extLst>
      <p:ext uri="{BB962C8B-B14F-4D97-AF65-F5344CB8AC3E}">
        <p14:creationId xmlns:p14="http://schemas.microsoft.com/office/powerpoint/2010/main" val="295786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619979-1F43-118D-7EC9-E516889AE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51477-5AD8-8B98-BA58-32813CE2A3BE}"/>
              </a:ext>
            </a:extLst>
          </p:cNvPr>
          <p:cNvSpPr>
            <a:spLocks noGrp="1"/>
          </p:cNvSpPr>
          <p:nvPr>
            <p:ph type="title"/>
          </p:nvPr>
        </p:nvSpPr>
        <p:spPr>
          <a:xfrm>
            <a:off x="669073" y="365125"/>
            <a:ext cx="5642517" cy="1325563"/>
          </a:xfrm>
        </p:spPr>
        <p:txBody>
          <a:bodyPr>
            <a:normAutofit/>
          </a:bodyPr>
          <a:lstStyle/>
          <a:p>
            <a:r>
              <a:rPr lang="en-US" sz="2800" dirty="0">
                <a:solidFill>
                  <a:schemeClr val="bg1"/>
                </a:solidFill>
                <a:latin typeface="Futura Medium" panose="020B0602020204020303" pitchFamily="34" charset="-79"/>
                <a:cs typeface="Futura Medium" panose="020B0602020204020303" pitchFamily="34" charset="-79"/>
              </a:rPr>
              <a:t>Biological Age &amp; Sex: ___ ___</a:t>
            </a:r>
          </a:p>
        </p:txBody>
      </p:sp>
      <p:sp>
        <p:nvSpPr>
          <p:cNvPr id="3" name="Content Placeholder 2">
            <a:extLst>
              <a:ext uri="{FF2B5EF4-FFF2-40B4-BE49-F238E27FC236}">
                <a16:creationId xmlns:a16="http://schemas.microsoft.com/office/drawing/2014/main" id="{D0BCEC21-284A-5F3C-E327-10FE9C262DEF}"/>
              </a:ext>
            </a:extLst>
          </p:cNvPr>
          <p:cNvSpPr>
            <a:spLocks noGrp="1"/>
          </p:cNvSpPr>
          <p:nvPr>
            <p:ph idx="1"/>
          </p:nvPr>
        </p:nvSpPr>
        <p:spPr>
          <a:xfrm>
            <a:off x="669073" y="1703302"/>
            <a:ext cx="5642517" cy="4351338"/>
          </a:xfrm>
        </p:spPr>
        <p:txBody>
          <a:bodyPr>
            <a:normAutofit/>
          </a:bodyPr>
          <a:lstStyle/>
          <a:p>
            <a:pPr marL="0" indent="0">
              <a:buNone/>
            </a:pPr>
            <a:r>
              <a:rPr lang="en-US" sz="2200" dirty="0">
                <a:solidFill>
                  <a:schemeClr val="bg1"/>
                </a:solidFill>
                <a:latin typeface="Calisto MT" panose="02040603050505030304" pitchFamily="18" charset="77"/>
              </a:rPr>
              <a:t>This past week, how effortless were your:</a:t>
            </a:r>
          </a:p>
          <a:p>
            <a:endParaRPr lang="en-US" sz="2200" dirty="0">
              <a:solidFill>
                <a:schemeClr val="bg1"/>
              </a:solidFill>
              <a:latin typeface="Calisto MT" panose="02040603050505030304" pitchFamily="18" charset="77"/>
            </a:endParaRPr>
          </a:p>
          <a:p>
            <a:pPr marL="0" indent="0">
              <a:buNone/>
            </a:pPr>
            <a:r>
              <a:rPr lang="en-US" sz="2200" dirty="0">
                <a:solidFill>
                  <a:schemeClr val="bg1"/>
                </a:solidFill>
                <a:latin typeface="Calisto MT" panose="02040603050505030304" pitchFamily="18" charset="77"/>
              </a:rPr>
              <a:t>1. Sleep </a:t>
            </a:r>
          </a:p>
          <a:p>
            <a:pPr marL="457200" indent="-457200">
              <a:buFont typeface="+mj-lt"/>
              <a:buAutoNum type="arabicPeriod"/>
            </a:pPr>
            <a:endParaRPr lang="en-US" sz="2200" dirty="0">
              <a:solidFill>
                <a:schemeClr val="bg1"/>
              </a:solidFill>
              <a:latin typeface="Calisto MT" panose="02040603050505030304" pitchFamily="18" charset="77"/>
            </a:endParaRPr>
          </a:p>
          <a:p>
            <a:pPr marL="457200" indent="-457200">
              <a:buFont typeface="+mj-lt"/>
              <a:buAutoNum type="arabicPeriod"/>
            </a:pPr>
            <a:endParaRPr lang="en-US" sz="2200" dirty="0">
              <a:solidFill>
                <a:schemeClr val="bg1"/>
              </a:solidFill>
              <a:latin typeface="Calisto MT" panose="02040603050505030304" pitchFamily="18" charset="77"/>
            </a:endParaRPr>
          </a:p>
          <a:p>
            <a:pPr marL="0" indent="0">
              <a:buNone/>
            </a:pPr>
            <a:r>
              <a:rPr lang="en-US" sz="2200" dirty="0">
                <a:solidFill>
                  <a:schemeClr val="bg1"/>
                </a:solidFill>
                <a:latin typeface="Calisto MT" panose="02040603050505030304" pitchFamily="18" charset="77"/>
              </a:rPr>
              <a:t>2. Digestion</a:t>
            </a:r>
          </a:p>
          <a:p>
            <a:pPr marL="457200" indent="-457200">
              <a:buFont typeface="+mj-lt"/>
              <a:buAutoNum type="arabicPeriod"/>
            </a:pPr>
            <a:endParaRPr lang="en-US" sz="2200" dirty="0">
              <a:solidFill>
                <a:schemeClr val="bg1"/>
              </a:solidFill>
              <a:latin typeface="Calisto MT" panose="02040603050505030304" pitchFamily="18" charset="77"/>
            </a:endParaRPr>
          </a:p>
          <a:p>
            <a:pPr marL="0" indent="0">
              <a:buNone/>
            </a:pPr>
            <a:endParaRPr lang="en-US" sz="2200" dirty="0">
              <a:solidFill>
                <a:schemeClr val="bg1"/>
              </a:solidFill>
              <a:latin typeface="Calisto MT" panose="02040603050505030304" pitchFamily="18" charset="77"/>
            </a:endParaRPr>
          </a:p>
          <a:p>
            <a:pPr marL="0" indent="0">
              <a:buNone/>
            </a:pPr>
            <a:r>
              <a:rPr lang="en-US" sz="2200" dirty="0">
                <a:solidFill>
                  <a:schemeClr val="bg1"/>
                </a:solidFill>
                <a:latin typeface="Calisto MT" panose="02040603050505030304" pitchFamily="18" charset="77"/>
              </a:rPr>
              <a:t>3. Daily </a:t>
            </a:r>
          </a:p>
          <a:p>
            <a:pPr marL="0" indent="0">
              <a:buNone/>
            </a:pPr>
            <a:r>
              <a:rPr lang="en-US" sz="2200" dirty="0">
                <a:solidFill>
                  <a:schemeClr val="bg1"/>
                </a:solidFill>
                <a:latin typeface="Calisto MT" panose="02040603050505030304" pitchFamily="18" charset="77"/>
              </a:rPr>
              <a:t> Relationships</a:t>
            </a:r>
          </a:p>
          <a:p>
            <a:pPr marL="0" indent="0">
              <a:buNone/>
            </a:pPr>
            <a:endParaRPr lang="en-US" sz="2400" dirty="0">
              <a:solidFill>
                <a:schemeClr val="bg1"/>
              </a:solidFill>
              <a:latin typeface="Calisto MT" panose="02040603050505030304" pitchFamily="18" charset="77"/>
            </a:endParaRPr>
          </a:p>
        </p:txBody>
      </p:sp>
      <p:pic>
        <p:nvPicPr>
          <p:cNvPr id="4" name="Picture 3">
            <a:extLst>
              <a:ext uri="{FF2B5EF4-FFF2-40B4-BE49-F238E27FC236}">
                <a16:creationId xmlns:a16="http://schemas.microsoft.com/office/drawing/2014/main" id="{6BD5FDBD-B1C8-3D8F-C2FD-D1DD2C3CA0BC}"/>
              </a:ext>
            </a:extLst>
          </p:cNvPr>
          <p:cNvPicPr>
            <a:picLocks noChangeAspect="1"/>
          </p:cNvPicPr>
          <p:nvPr/>
        </p:nvPicPr>
        <p:blipFill>
          <a:blip r:embed="rId2"/>
          <a:stretch>
            <a:fillRect/>
          </a:stretch>
        </p:blipFill>
        <p:spPr>
          <a:xfrm rot="5400000">
            <a:off x="5684116" y="857250"/>
            <a:ext cx="6858000" cy="5143500"/>
          </a:xfrm>
          <a:prstGeom prst="rect">
            <a:avLst/>
          </a:prstGeom>
        </p:spPr>
      </p:pic>
      <p:graphicFrame>
        <p:nvGraphicFramePr>
          <p:cNvPr id="5" name="Diagram 4">
            <a:extLst>
              <a:ext uri="{FF2B5EF4-FFF2-40B4-BE49-F238E27FC236}">
                <a16:creationId xmlns:a16="http://schemas.microsoft.com/office/drawing/2014/main" id="{0D74800A-B1E2-55D6-A8C3-5B4E883A455C}"/>
              </a:ext>
            </a:extLst>
          </p:cNvPr>
          <p:cNvGraphicFramePr/>
          <p:nvPr>
            <p:extLst>
              <p:ext uri="{D42A27DB-BD31-4B8C-83A1-F6EECF244321}">
                <p14:modId xmlns:p14="http://schemas.microsoft.com/office/powerpoint/2010/main" val="3799835768"/>
              </p:ext>
            </p:extLst>
          </p:nvPr>
        </p:nvGraphicFramePr>
        <p:xfrm>
          <a:off x="2654331" y="2216727"/>
          <a:ext cx="3529134"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57121CEF-74B5-2238-5F70-1532C14A61CA}"/>
              </a:ext>
            </a:extLst>
          </p:cNvPr>
          <p:cNvGraphicFramePr/>
          <p:nvPr>
            <p:extLst>
              <p:ext uri="{D42A27DB-BD31-4B8C-83A1-F6EECF244321}">
                <p14:modId xmlns:p14="http://schemas.microsoft.com/office/powerpoint/2010/main" val="3659630958"/>
              </p:ext>
            </p:extLst>
          </p:nvPr>
        </p:nvGraphicFramePr>
        <p:xfrm>
          <a:off x="2665483" y="5098467"/>
          <a:ext cx="3529134" cy="1325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97934D8F-B17E-894C-0557-63120C3086FB}"/>
              </a:ext>
            </a:extLst>
          </p:cNvPr>
          <p:cNvGraphicFramePr/>
          <p:nvPr>
            <p:extLst>
              <p:ext uri="{D42A27DB-BD31-4B8C-83A1-F6EECF244321}">
                <p14:modId xmlns:p14="http://schemas.microsoft.com/office/powerpoint/2010/main" val="3616468875"/>
              </p:ext>
            </p:extLst>
          </p:nvPr>
        </p:nvGraphicFramePr>
        <p:xfrm>
          <a:off x="2665483" y="3657597"/>
          <a:ext cx="3529134" cy="132556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TextBox 10">
            <a:extLst>
              <a:ext uri="{FF2B5EF4-FFF2-40B4-BE49-F238E27FC236}">
                <a16:creationId xmlns:a16="http://schemas.microsoft.com/office/drawing/2014/main" id="{AD0A3E86-9166-2070-2BCB-110B4CB5EAD7}"/>
              </a:ext>
            </a:extLst>
          </p:cNvPr>
          <p:cNvSpPr txBox="1"/>
          <p:nvPr/>
        </p:nvSpPr>
        <p:spPr>
          <a:xfrm>
            <a:off x="66263" y="6427306"/>
            <a:ext cx="2343270" cy="369332"/>
          </a:xfrm>
          <a:prstGeom prst="rect">
            <a:avLst/>
          </a:prstGeom>
          <a:noFill/>
        </p:spPr>
        <p:txBody>
          <a:bodyPr wrap="none" rtlCol="0">
            <a:spAutoFit/>
          </a:bodyPr>
          <a:lstStyle/>
          <a:p>
            <a:r>
              <a:rPr lang="en-US" dirty="0">
                <a:solidFill>
                  <a:schemeClr val="bg1"/>
                </a:solidFill>
                <a:latin typeface="Calisto MT" panose="02040603050505030304" pitchFamily="18" charset="77"/>
              </a:rPr>
              <a:t>Talk to Me in Flowers</a:t>
            </a:r>
          </a:p>
        </p:txBody>
      </p:sp>
    </p:spTree>
    <p:extLst>
      <p:ext uri="{BB962C8B-B14F-4D97-AF65-F5344CB8AC3E}">
        <p14:creationId xmlns:p14="http://schemas.microsoft.com/office/powerpoint/2010/main" val="192035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94ED65-DE3C-4A59-5423-25A4E4716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DCC5B-F747-6252-F4A4-A580D8403B1B}"/>
              </a:ext>
            </a:extLst>
          </p:cNvPr>
          <p:cNvSpPr>
            <a:spLocks noGrp="1"/>
          </p:cNvSpPr>
          <p:nvPr>
            <p:ph type="title"/>
          </p:nvPr>
        </p:nvSpPr>
        <p:spPr>
          <a:xfrm>
            <a:off x="368579" y="342823"/>
            <a:ext cx="5685143" cy="1325563"/>
          </a:xfrm>
        </p:spPr>
        <p:txBody>
          <a:bodyPr>
            <a:normAutofit/>
          </a:bodyPr>
          <a:lstStyle/>
          <a:p>
            <a:r>
              <a:rPr lang="en-US" sz="1800" dirty="0">
                <a:solidFill>
                  <a:schemeClr val="bg1"/>
                </a:solidFill>
                <a:latin typeface="Futura Medium" panose="020B0602020204020303" pitchFamily="34" charset="-79"/>
                <a:cs typeface="Futura Medium" panose="020B0602020204020303" pitchFamily="34" charset="-79"/>
              </a:rPr>
              <a:t>4. </a:t>
            </a:r>
            <a:r>
              <a:rPr lang="en-US" sz="2800" dirty="0">
                <a:solidFill>
                  <a:schemeClr val="bg1"/>
                </a:solidFill>
                <a:latin typeface="Futura Medium" panose="020B0602020204020303" pitchFamily="34" charset="-79"/>
                <a:cs typeface="Futura Medium" panose="020B0602020204020303" pitchFamily="34" charset="-79"/>
              </a:rPr>
              <a:t>Your Pulse:</a:t>
            </a:r>
            <a:r>
              <a:rPr lang="en-US" sz="1800" dirty="0">
                <a:solidFill>
                  <a:schemeClr val="bg1"/>
                </a:solidFill>
                <a:latin typeface="Futura Medium" panose="020B0602020204020303" pitchFamily="34" charset="-79"/>
                <a:cs typeface="Futura Medium" panose="020B0602020204020303" pitchFamily="34" charset="-79"/>
              </a:rPr>
              <a:t> ___bpm</a:t>
            </a:r>
          </a:p>
        </p:txBody>
      </p:sp>
      <p:sp>
        <p:nvSpPr>
          <p:cNvPr id="3" name="Content Placeholder 2">
            <a:extLst>
              <a:ext uri="{FF2B5EF4-FFF2-40B4-BE49-F238E27FC236}">
                <a16:creationId xmlns:a16="http://schemas.microsoft.com/office/drawing/2014/main" id="{E4C104E1-BF39-8906-A03E-209DCBD3805E}"/>
              </a:ext>
            </a:extLst>
          </p:cNvPr>
          <p:cNvSpPr>
            <a:spLocks noGrp="1"/>
          </p:cNvSpPr>
          <p:nvPr>
            <p:ph idx="1"/>
          </p:nvPr>
        </p:nvSpPr>
        <p:spPr>
          <a:xfrm>
            <a:off x="425729" y="1987778"/>
            <a:ext cx="3529134" cy="4214688"/>
          </a:xfrm>
        </p:spPr>
        <p:txBody>
          <a:bodyPr>
            <a:normAutofit/>
          </a:bodyPr>
          <a:lstStyle/>
          <a:p>
            <a:pPr marL="0" indent="0">
              <a:buNone/>
            </a:pPr>
            <a:r>
              <a:rPr lang="en-US" sz="2000" dirty="0">
                <a:solidFill>
                  <a:schemeClr val="bg1"/>
                </a:solidFill>
                <a:latin typeface="Calisto MT" panose="02040603050505030304" pitchFamily="18" charset="77"/>
              </a:rPr>
              <a:t>5. The top of my abdomen feels:</a:t>
            </a:r>
          </a:p>
          <a:p>
            <a:pPr marL="0" indent="0">
              <a:buNone/>
            </a:pPr>
            <a:endParaRPr lang="en-US" sz="2200" dirty="0">
              <a:solidFill>
                <a:schemeClr val="bg1"/>
              </a:solidFill>
              <a:latin typeface="Calisto MT" panose="02040603050505030304" pitchFamily="18" charset="77"/>
            </a:endParaRPr>
          </a:p>
          <a:p>
            <a:pPr marL="0" indent="0">
              <a:buNone/>
            </a:pPr>
            <a:r>
              <a:rPr lang="en-US" sz="2000" dirty="0">
                <a:solidFill>
                  <a:schemeClr val="bg1"/>
                </a:solidFill>
                <a:latin typeface="Calisto MT" panose="02040603050505030304" pitchFamily="18" charset="77"/>
              </a:rPr>
              <a:t>6. Right now my eyes, tongue or complexion look: </a:t>
            </a:r>
          </a:p>
          <a:p>
            <a:pPr marL="0" indent="0">
              <a:buNone/>
            </a:pPr>
            <a:r>
              <a:rPr lang="en-US" sz="1600" dirty="0">
                <a:solidFill>
                  <a:schemeClr val="bg1"/>
                </a:solidFill>
                <a:latin typeface="Calisto MT" panose="02040603050505030304" pitchFamily="18" charset="77"/>
              </a:rPr>
              <a:t>(Pick one)</a:t>
            </a:r>
          </a:p>
          <a:p>
            <a:pPr marL="0" indent="0">
              <a:buNone/>
            </a:pPr>
            <a:endParaRPr lang="en-US" sz="1600" dirty="0">
              <a:solidFill>
                <a:schemeClr val="bg1"/>
              </a:solidFill>
              <a:latin typeface="Calisto MT" panose="02040603050505030304" pitchFamily="18" charset="77"/>
            </a:endParaRPr>
          </a:p>
          <a:p>
            <a:pPr marL="0" indent="0">
              <a:buNone/>
            </a:pPr>
            <a:r>
              <a:rPr lang="en-US" sz="2000" dirty="0">
                <a:solidFill>
                  <a:schemeClr val="bg1"/>
                </a:solidFill>
                <a:latin typeface="Calisto MT" panose="02040603050505030304" pitchFamily="18" charset="77"/>
              </a:rPr>
              <a:t>7. My body feels:</a:t>
            </a:r>
          </a:p>
        </p:txBody>
      </p:sp>
      <p:graphicFrame>
        <p:nvGraphicFramePr>
          <p:cNvPr id="6" name="Diagram 5">
            <a:extLst>
              <a:ext uri="{FF2B5EF4-FFF2-40B4-BE49-F238E27FC236}">
                <a16:creationId xmlns:a16="http://schemas.microsoft.com/office/drawing/2014/main" id="{92E477E8-1AC9-8FAA-7602-A39BB942C5F7}"/>
              </a:ext>
            </a:extLst>
          </p:cNvPr>
          <p:cNvGraphicFramePr/>
          <p:nvPr/>
        </p:nvGraphicFramePr>
        <p:xfrm>
          <a:off x="3482858" y="3403832"/>
          <a:ext cx="3529134"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FEF27988-4F4B-A3B4-910A-AA58CAC66AAB}"/>
              </a:ext>
            </a:extLst>
          </p:cNvPr>
          <p:cNvPicPr>
            <a:picLocks noChangeAspect="1"/>
          </p:cNvPicPr>
          <p:nvPr/>
        </p:nvPicPr>
        <p:blipFill>
          <a:blip r:embed="rId8"/>
          <a:stretch>
            <a:fillRect/>
          </a:stretch>
        </p:blipFill>
        <p:spPr>
          <a:xfrm>
            <a:off x="7255725" y="0"/>
            <a:ext cx="4636093" cy="6858000"/>
          </a:xfrm>
          <a:prstGeom prst="rect">
            <a:avLst/>
          </a:prstGeom>
        </p:spPr>
      </p:pic>
      <p:graphicFrame>
        <p:nvGraphicFramePr>
          <p:cNvPr id="11" name="Diagram 10">
            <a:extLst>
              <a:ext uri="{FF2B5EF4-FFF2-40B4-BE49-F238E27FC236}">
                <a16:creationId xmlns:a16="http://schemas.microsoft.com/office/drawing/2014/main" id="{010240AA-8202-3C0F-6FEE-98B5AE123BA5}"/>
              </a:ext>
            </a:extLst>
          </p:cNvPr>
          <p:cNvGraphicFramePr/>
          <p:nvPr/>
        </p:nvGraphicFramePr>
        <p:xfrm>
          <a:off x="3486579" y="1852455"/>
          <a:ext cx="3529134" cy="1325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3" name="Diagram 12">
            <a:extLst>
              <a:ext uri="{FF2B5EF4-FFF2-40B4-BE49-F238E27FC236}">
                <a16:creationId xmlns:a16="http://schemas.microsoft.com/office/drawing/2014/main" id="{852971B4-B4A3-CDBF-C4D2-D77B2D849F42}"/>
              </a:ext>
            </a:extLst>
          </p:cNvPr>
          <p:cNvGraphicFramePr/>
          <p:nvPr>
            <p:extLst>
              <p:ext uri="{D42A27DB-BD31-4B8C-83A1-F6EECF244321}">
                <p14:modId xmlns:p14="http://schemas.microsoft.com/office/powerpoint/2010/main" val="1220289387"/>
              </p:ext>
            </p:extLst>
          </p:nvPr>
        </p:nvGraphicFramePr>
        <p:xfrm>
          <a:off x="1587758" y="4963204"/>
          <a:ext cx="5372804" cy="132556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4" name="Diagram 3">
            <a:extLst>
              <a:ext uri="{FF2B5EF4-FFF2-40B4-BE49-F238E27FC236}">
                <a16:creationId xmlns:a16="http://schemas.microsoft.com/office/drawing/2014/main" id="{22AF64A9-3E46-42B4-4E9D-504A2D4A5D61}"/>
              </a:ext>
            </a:extLst>
          </p:cNvPr>
          <p:cNvGraphicFramePr/>
          <p:nvPr/>
        </p:nvGraphicFramePr>
        <p:xfrm>
          <a:off x="3486668" y="401552"/>
          <a:ext cx="3529134" cy="132556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7" name="TextBox 6">
            <a:extLst>
              <a:ext uri="{FF2B5EF4-FFF2-40B4-BE49-F238E27FC236}">
                <a16:creationId xmlns:a16="http://schemas.microsoft.com/office/drawing/2014/main" id="{7B2C9DDB-381E-B914-706B-EC0EC9DCE9F6}"/>
              </a:ext>
            </a:extLst>
          </p:cNvPr>
          <p:cNvSpPr txBox="1"/>
          <p:nvPr/>
        </p:nvSpPr>
        <p:spPr>
          <a:xfrm>
            <a:off x="79515" y="6440557"/>
            <a:ext cx="2343270" cy="369332"/>
          </a:xfrm>
          <a:prstGeom prst="rect">
            <a:avLst/>
          </a:prstGeom>
          <a:noFill/>
        </p:spPr>
        <p:txBody>
          <a:bodyPr wrap="none" rtlCol="0">
            <a:spAutoFit/>
          </a:bodyPr>
          <a:lstStyle/>
          <a:p>
            <a:r>
              <a:rPr lang="en-US" dirty="0">
                <a:solidFill>
                  <a:schemeClr val="bg1"/>
                </a:solidFill>
                <a:latin typeface="Calisto MT" panose="02040603050505030304" pitchFamily="18" charset="77"/>
              </a:rPr>
              <a:t>Talk to Me in Flowers</a:t>
            </a:r>
          </a:p>
        </p:txBody>
      </p:sp>
    </p:spTree>
    <p:extLst>
      <p:ext uri="{BB962C8B-B14F-4D97-AF65-F5344CB8AC3E}">
        <p14:creationId xmlns:p14="http://schemas.microsoft.com/office/powerpoint/2010/main" val="354348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D56DA-D9AF-3436-DE56-525730BDCEF7}"/>
              </a:ext>
            </a:extLst>
          </p:cNvPr>
          <p:cNvSpPr>
            <a:spLocks noGrp="1"/>
          </p:cNvSpPr>
          <p:nvPr>
            <p:ph type="title"/>
          </p:nvPr>
        </p:nvSpPr>
        <p:spPr>
          <a:xfrm>
            <a:off x="748992" y="365125"/>
            <a:ext cx="4771907" cy="1325563"/>
          </a:xfrm>
        </p:spPr>
        <p:txBody>
          <a:bodyPr>
            <a:normAutofit/>
          </a:bodyPr>
          <a:lstStyle/>
          <a:p>
            <a:r>
              <a:rPr lang="en-US" sz="1800" dirty="0">
                <a:solidFill>
                  <a:schemeClr val="bg1"/>
                </a:solidFill>
                <a:latin typeface="Futura Medium" panose="020B0602020204020303" pitchFamily="34" charset="-79"/>
                <a:cs typeface="Futura Medium" panose="020B0602020204020303" pitchFamily="34" charset="-79"/>
              </a:rPr>
              <a:t>8. </a:t>
            </a:r>
            <a:r>
              <a:rPr lang="en-US" sz="2800" dirty="0">
                <a:solidFill>
                  <a:schemeClr val="bg1"/>
                </a:solidFill>
                <a:latin typeface="Futura Medium" panose="020B0602020204020303" pitchFamily="34" charset="-79"/>
                <a:cs typeface="Futura Medium" panose="020B0602020204020303" pitchFamily="34" charset="-79"/>
              </a:rPr>
              <a:t>Are you currently experiencing a big transition?</a:t>
            </a:r>
          </a:p>
        </p:txBody>
      </p:sp>
      <p:sp>
        <p:nvSpPr>
          <p:cNvPr id="3" name="Content Placeholder 2">
            <a:extLst>
              <a:ext uri="{FF2B5EF4-FFF2-40B4-BE49-F238E27FC236}">
                <a16:creationId xmlns:a16="http://schemas.microsoft.com/office/drawing/2014/main" id="{B423C26A-2A17-3617-78B4-01BBA314C919}"/>
              </a:ext>
            </a:extLst>
          </p:cNvPr>
          <p:cNvSpPr>
            <a:spLocks noGrp="1"/>
          </p:cNvSpPr>
          <p:nvPr>
            <p:ph idx="1"/>
          </p:nvPr>
        </p:nvSpPr>
        <p:spPr>
          <a:xfrm>
            <a:off x="782445" y="1765629"/>
            <a:ext cx="5763322" cy="4531204"/>
          </a:xfrm>
        </p:spPr>
        <p:txBody>
          <a:bodyPr>
            <a:normAutofit/>
          </a:bodyPr>
          <a:lstStyle/>
          <a:p>
            <a:pPr marL="0" indent="0">
              <a:buNone/>
            </a:pPr>
            <a:r>
              <a:rPr lang="en-US" sz="1600" dirty="0">
                <a:solidFill>
                  <a:schemeClr val="bg1"/>
                </a:solidFill>
                <a:latin typeface="Calisto MT" panose="02040603050505030304" pitchFamily="18" charset="77"/>
              </a:rPr>
              <a:t>Moving, job, new child, family break up, empty nest, life crisis, physical change/lost function (injury recovery, menopause etc.)</a:t>
            </a:r>
          </a:p>
          <a:p>
            <a:pPr marL="0" indent="0">
              <a:buNone/>
            </a:pPr>
            <a:endParaRPr lang="en-US" sz="1600" dirty="0">
              <a:solidFill>
                <a:schemeClr val="bg1"/>
              </a:solidFill>
              <a:latin typeface="Calisto MT" panose="02040603050505030304" pitchFamily="18" charset="77"/>
            </a:endParaRPr>
          </a:p>
          <a:p>
            <a:pPr marL="0" indent="0">
              <a:buNone/>
            </a:pPr>
            <a:r>
              <a:rPr lang="en-US" sz="1600" dirty="0">
                <a:solidFill>
                  <a:schemeClr val="bg1"/>
                </a:solidFill>
                <a:latin typeface="Calisto MT" panose="02040603050505030304" pitchFamily="18" charset="77"/>
              </a:rPr>
              <a:t>9. If this past week included any notable negative experiences, do you still feel any of those emotions in your body? </a:t>
            </a:r>
          </a:p>
          <a:p>
            <a:pPr marL="0" indent="0">
              <a:buNone/>
            </a:pPr>
            <a:endParaRPr lang="en-US" sz="1600" dirty="0">
              <a:solidFill>
                <a:schemeClr val="bg1"/>
              </a:solidFill>
              <a:latin typeface="Calisto MT" panose="02040603050505030304" pitchFamily="18" charset="77"/>
            </a:endParaRPr>
          </a:p>
          <a:p>
            <a:pPr marL="0" indent="0">
              <a:buNone/>
            </a:pPr>
            <a:endParaRPr lang="en-US" sz="1600" dirty="0">
              <a:solidFill>
                <a:schemeClr val="bg1"/>
              </a:solidFill>
              <a:latin typeface="Calisto MT" panose="02040603050505030304" pitchFamily="18" charset="77"/>
            </a:endParaRPr>
          </a:p>
          <a:p>
            <a:pPr marL="0" indent="0">
              <a:buNone/>
            </a:pPr>
            <a:endParaRPr lang="en-US" sz="1600" dirty="0">
              <a:solidFill>
                <a:schemeClr val="bg1"/>
              </a:solidFill>
              <a:latin typeface="Calisto MT" panose="02040603050505030304" pitchFamily="18" charset="77"/>
            </a:endParaRPr>
          </a:p>
          <a:p>
            <a:pPr marL="0" indent="0">
              <a:buNone/>
            </a:pPr>
            <a:endParaRPr lang="en-US" sz="1600" dirty="0">
              <a:solidFill>
                <a:schemeClr val="bg1"/>
              </a:solidFill>
              <a:latin typeface="Calisto MT" panose="02040603050505030304" pitchFamily="18" charset="77"/>
            </a:endParaRPr>
          </a:p>
          <a:p>
            <a:pPr marL="0" indent="0">
              <a:buNone/>
            </a:pPr>
            <a:r>
              <a:rPr lang="en-US" sz="1600" dirty="0">
                <a:solidFill>
                  <a:schemeClr val="bg1"/>
                </a:solidFill>
                <a:latin typeface="Calisto MT" panose="02040603050505030304" pitchFamily="18" charset="77"/>
              </a:rPr>
              <a:t>10. The next few hours will be wonderful. Recall a pleasurable experience and relive it for 30-60 seconds. What do you feel?</a:t>
            </a:r>
          </a:p>
        </p:txBody>
      </p:sp>
      <p:graphicFrame>
        <p:nvGraphicFramePr>
          <p:cNvPr id="6" name="Diagram 5">
            <a:extLst>
              <a:ext uri="{FF2B5EF4-FFF2-40B4-BE49-F238E27FC236}">
                <a16:creationId xmlns:a16="http://schemas.microsoft.com/office/drawing/2014/main" id="{3948EA40-7093-DAB6-9C80-D3F787FF1D0D}"/>
              </a:ext>
            </a:extLst>
          </p:cNvPr>
          <p:cNvGraphicFramePr/>
          <p:nvPr>
            <p:extLst>
              <p:ext uri="{D42A27DB-BD31-4B8C-83A1-F6EECF244321}">
                <p14:modId xmlns:p14="http://schemas.microsoft.com/office/powerpoint/2010/main" val="356313497"/>
              </p:ext>
            </p:extLst>
          </p:nvPr>
        </p:nvGraphicFramePr>
        <p:xfrm>
          <a:off x="1830200" y="5268703"/>
          <a:ext cx="3603474" cy="133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64D91ABD-D2F7-949E-1928-28DAF011F64C}"/>
              </a:ext>
            </a:extLst>
          </p:cNvPr>
          <p:cNvGraphicFramePr/>
          <p:nvPr>
            <p:extLst>
              <p:ext uri="{D42A27DB-BD31-4B8C-83A1-F6EECF244321}">
                <p14:modId xmlns:p14="http://schemas.microsoft.com/office/powerpoint/2010/main" val="1898113640"/>
              </p:ext>
            </p:extLst>
          </p:nvPr>
        </p:nvGraphicFramePr>
        <p:xfrm>
          <a:off x="3977174" y="551481"/>
          <a:ext cx="2388331" cy="10654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840CF626-EA4D-BF63-562E-71E4CEEE12C8}"/>
              </a:ext>
            </a:extLst>
          </p:cNvPr>
          <p:cNvGraphicFramePr/>
          <p:nvPr>
            <p:extLst>
              <p:ext uri="{D42A27DB-BD31-4B8C-83A1-F6EECF244321}">
                <p14:modId xmlns:p14="http://schemas.microsoft.com/office/powerpoint/2010/main" val="596994033"/>
              </p:ext>
            </p:extLst>
          </p:nvPr>
        </p:nvGraphicFramePr>
        <p:xfrm>
          <a:off x="946129" y="3247037"/>
          <a:ext cx="5372804" cy="132556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9" name="Picture 8">
            <a:extLst>
              <a:ext uri="{FF2B5EF4-FFF2-40B4-BE49-F238E27FC236}">
                <a16:creationId xmlns:a16="http://schemas.microsoft.com/office/drawing/2014/main" id="{2BAAFCFA-DEA4-CDDA-4F56-EA9810EA5408}"/>
              </a:ext>
            </a:extLst>
          </p:cNvPr>
          <p:cNvPicPr>
            <a:picLocks noChangeAspect="1"/>
          </p:cNvPicPr>
          <p:nvPr/>
        </p:nvPicPr>
        <p:blipFill>
          <a:blip r:embed="rId18"/>
          <a:stretch>
            <a:fillRect/>
          </a:stretch>
        </p:blipFill>
        <p:spPr>
          <a:xfrm rot="5400000">
            <a:off x="5813853" y="857250"/>
            <a:ext cx="6858000" cy="5143500"/>
          </a:xfrm>
          <a:prstGeom prst="rect">
            <a:avLst/>
          </a:prstGeom>
        </p:spPr>
      </p:pic>
      <p:sp>
        <p:nvSpPr>
          <p:cNvPr id="4" name="TextBox 3">
            <a:extLst>
              <a:ext uri="{FF2B5EF4-FFF2-40B4-BE49-F238E27FC236}">
                <a16:creationId xmlns:a16="http://schemas.microsoft.com/office/drawing/2014/main" id="{D0517486-E7BE-FD4D-D4D3-C0979F1E3413}"/>
              </a:ext>
            </a:extLst>
          </p:cNvPr>
          <p:cNvSpPr txBox="1"/>
          <p:nvPr/>
        </p:nvSpPr>
        <p:spPr>
          <a:xfrm>
            <a:off x="-13251" y="6467063"/>
            <a:ext cx="23432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Talk to Me in Flowers</a:t>
            </a:r>
          </a:p>
        </p:txBody>
      </p:sp>
    </p:spTree>
    <p:extLst>
      <p:ext uri="{BB962C8B-B14F-4D97-AF65-F5344CB8AC3E}">
        <p14:creationId xmlns:p14="http://schemas.microsoft.com/office/powerpoint/2010/main" val="4261990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C7F17-3DBB-BBA9-FF5C-760894854E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B6A53F9-17C4-B124-57DE-8994ABE008FE}"/>
              </a:ext>
            </a:extLst>
          </p:cNvPr>
          <p:cNvSpPr txBox="1"/>
          <p:nvPr/>
        </p:nvSpPr>
        <p:spPr>
          <a:xfrm>
            <a:off x="-13254" y="-17062"/>
            <a:ext cx="12205254" cy="6909584"/>
          </a:xfrm>
          <a:prstGeom prst="rect">
            <a:avLst/>
          </a:prstGeom>
          <a:solidFill>
            <a:schemeClr val="tx1"/>
          </a:solidFill>
        </p:spPr>
        <p:txBody>
          <a:bodyPr wrap="square" lIns="274320" rIns="274320" rtlCol="0">
            <a:spAutoFit/>
          </a:bodyPr>
          <a:lstStyle/>
          <a:p>
            <a:endParaRPr lang="en-US" dirty="0"/>
          </a:p>
          <a:p>
            <a:pPr algn="ctr"/>
            <a:r>
              <a:rPr lang="en-US" sz="2800" dirty="0">
                <a:solidFill>
                  <a:schemeClr val="bg1"/>
                </a:solidFill>
                <a:latin typeface="Futura Medium" panose="020B0602020204020303" pitchFamily="34" charset="-79"/>
                <a:cs typeface="Futura Medium" panose="020B0602020204020303" pitchFamily="34" charset="-79"/>
              </a:rPr>
              <a:t>SAMPLE RESULT</a:t>
            </a:r>
          </a:p>
          <a:p>
            <a:pPr fontAlgn="ctr"/>
            <a:endParaRPr lang="en-US" dirty="0">
              <a:solidFill>
                <a:schemeClr val="bg1"/>
              </a:solidFill>
              <a:latin typeface="Calisto MT" panose="02040603050505030304" pitchFamily="18" charset="77"/>
              <a:cs typeface="Futura Medium" panose="020B0602020204020303" pitchFamily="34" charset="-79"/>
            </a:endParaRPr>
          </a:p>
          <a:p>
            <a:pPr fontAlgn="ctr"/>
            <a:br>
              <a:rPr lang="en-US" dirty="0">
                <a:solidFill>
                  <a:schemeClr val="bg1"/>
                </a:solidFill>
                <a:latin typeface="Calisto MT" panose="02040603050505030304" pitchFamily="18" charset="77"/>
                <a:cs typeface="Futura Medium" panose="020B0602020204020303" pitchFamily="34" charset="-79"/>
              </a:rPr>
            </a:br>
            <a:r>
              <a:rPr lang="en-US" dirty="0">
                <a:solidFill>
                  <a:schemeClr val="bg1"/>
                </a:solidFill>
                <a:latin typeface="Calisto MT" panose="02040603050505030304" pitchFamily="18" charset="77"/>
                <a:cs typeface="Futura Medium" panose="020B0602020204020303" pitchFamily="34" charset="-79"/>
              </a:rPr>
              <a:t>Young man, aged 23, athletic and smoker:</a:t>
            </a:r>
          </a:p>
          <a:p>
            <a:endParaRPr lang="en-US" sz="1800" dirty="0">
              <a:solidFill>
                <a:schemeClr val="bg1"/>
              </a:solidFill>
              <a:latin typeface="Calisto MT" panose="02040603050505030304" pitchFamily="18" charset="77"/>
            </a:endParaRPr>
          </a:p>
          <a:p>
            <a:r>
              <a:rPr lang="en-US" sz="1800" dirty="0">
                <a:solidFill>
                  <a:schemeClr val="bg1"/>
                </a:solidFill>
                <a:latin typeface="Calisto MT" panose="02040603050505030304" pitchFamily="18" charset="77"/>
              </a:rPr>
              <a:t>Mild challenges with digestion can mean your food energy is low or stuck. When lying down to sleep, try breathing deeply into your abdomen while lightly tracing counterclockwise circles or holding it with your hands. It sounds like </a:t>
            </a:r>
            <a: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heat </a:t>
            </a:r>
            <a:r>
              <a:rPr lang="en-US" dirty="0">
                <a:solidFill>
                  <a:prstClr val="white"/>
                </a:solidFill>
                <a:latin typeface="Calisto MT" panose="02040603050505030304" pitchFamily="18" charset="77"/>
              </a:rPr>
              <a:t>may also be </a:t>
            </a:r>
            <a: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trapped and moving upward from your abdomen or chest causing heart over</a:t>
            </a:r>
            <a:r>
              <a:rPr lang="en-US" sz="1800" dirty="0">
                <a:solidFill>
                  <a:prstClr val="white"/>
                </a:solidFill>
                <a:latin typeface="Calisto MT" panose="02040603050505030304" pitchFamily="18" charset="77"/>
              </a:rPr>
              <a:t>strain and </a:t>
            </a:r>
            <a:r>
              <a:rPr lang="en-US" dirty="0">
                <a:solidFill>
                  <a:prstClr val="white"/>
                </a:solidFill>
                <a:latin typeface="Calisto MT" panose="02040603050505030304" pitchFamily="18" charset="77"/>
              </a:rPr>
              <a:t>h</a:t>
            </a:r>
            <a:r>
              <a:rPr lang="en-US" sz="1800" dirty="0">
                <a:solidFill>
                  <a:prstClr val="white"/>
                </a:solidFill>
                <a:latin typeface="Calisto MT" panose="02040603050505030304" pitchFamily="18" charset="77"/>
              </a:rPr>
              <a:t>ead causing overthinking or irritability (you mentioned a </a:t>
            </a:r>
            <a:r>
              <a:rPr kumimoji="0" lang="en-US" sz="1800" b="0" i="0" u="none" strike="noStrike" kern="1200" cap="none" spc="0" normalizeH="0" baseline="0" noProof="0" dirty="0">
                <a:ln>
                  <a:noFill/>
                </a:ln>
                <a:solidFill>
                  <a:schemeClr val="bg1"/>
                </a:solidFill>
                <a:effectLst/>
                <a:uLnTx/>
                <a:uFillTx/>
                <a:latin typeface="Calisto MT" panose="02040603050505030304" pitchFamily="18" charset="77"/>
                <a:ea typeface="+mn-ea"/>
                <a:cs typeface="+mn-cs"/>
              </a:rPr>
              <a:t>s</a:t>
            </a:r>
            <a: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trong pulse with dryness and head symptoms</a:t>
            </a:r>
            <a:r>
              <a:rPr lang="en-US" sz="1800" dirty="0">
                <a:solidFill>
                  <a:prstClr val="white"/>
                </a:solidFill>
                <a:latin typeface="Calisto MT" panose="02040603050505030304" pitchFamily="18" charset="77"/>
              </a:rPr>
              <a:t>). </a:t>
            </a:r>
            <a:r>
              <a:rPr lang="en-US" dirty="0">
                <a:solidFill>
                  <a:schemeClr val="bg1"/>
                </a:solidFill>
                <a:latin typeface="Calisto MT" panose="02040603050505030304" pitchFamily="18" charset="77"/>
              </a:rPr>
              <a:t>Tr</a:t>
            </a:r>
            <a: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y releasing head tension by gently pressing on the sides of your head, between the eyebrows, or along the lower ribs and tops of feet.</a:t>
            </a:r>
            <a:r>
              <a:rPr lang="en-US" sz="1800" dirty="0">
                <a:solidFill>
                  <a:schemeClr val="bg1"/>
                </a:solidFill>
                <a:latin typeface="Calisto MT" panose="02040603050505030304" pitchFamily="18" charset="77"/>
              </a:rPr>
              <a:t> </a:t>
            </a:r>
            <a:endParaRPr lang="en-US" dirty="0">
              <a:solidFill>
                <a:schemeClr val="bg1"/>
              </a:solidFill>
              <a:latin typeface="Calisto MT" panose="02040603050505030304" pitchFamily="18" charset="77"/>
            </a:endParaRPr>
          </a:p>
          <a:p>
            <a:r>
              <a:rPr lang="en-US" dirty="0">
                <a:solidFill>
                  <a:prstClr val="white"/>
                </a:solidFill>
                <a:latin typeface="Calisto MT" panose="02040603050505030304" pitchFamily="18" charset="77"/>
              </a:rPr>
              <a:t>E</a:t>
            </a:r>
            <a:r>
              <a:rPr lang="en-US" sz="1800" dirty="0">
                <a:solidFill>
                  <a:prstClr val="white"/>
                </a:solidFill>
                <a:latin typeface="Calisto MT" panose="02040603050505030304" pitchFamily="18" charset="77"/>
              </a:rPr>
              <a:t>vening activities like </a:t>
            </a:r>
            <a:r>
              <a:rPr lang="en-US" sz="1800" dirty="0">
                <a:solidFill>
                  <a:schemeClr val="bg1"/>
                </a:solidFill>
                <a:latin typeface="Calisto MT" panose="02040603050505030304" pitchFamily="18" charset="77"/>
              </a:rPr>
              <a:t>taking a short walk outdoors in moonlight, weather permitting, or listening to instrumental music or quiet will help too, as will eating meals without multi-tasking whenever possible. An oil massage on your face before retiring will also help with dryness and clear some inflammation. </a:t>
            </a:r>
          </a:p>
          <a:p>
            <a:endParaRPr lang="en-US" dirty="0">
              <a:solidFill>
                <a:schemeClr val="bg1"/>
              </a:solidFill>
              <a:latin typeface="Calisto MT" panose="02040603050505030304" pitchFamily="18" charset="77"/>
            </a:endParaRPr>
          </a:p>
          <a:p>
            <a:endParaRPr lang="en-US" dirty="0">
              <a:solidFill>
                <a:schemeClr val="bg1"/>
              </a:solidFill>
              <a:latin typeface="Calisto MT" panose="02040603050505030304" pitchFamily="18" charset="77"/>
            </a:endParaRPr>
          </a:p>
          <a:p>
            <a:endParaRPr lang="en-US" dirty="0">
              <a:solidFill>
                <a:schemeClr val="bg1"/>
              </a:solidFill>
              <a:latin typeface="Calisto MT" panose="02040603050505030304" pitchFamily="18" charset="77"/>
            </a:endParaRPr>
          </a:p>
          <a:p>
            <a:endParaRPr lang="en-US" sz="1800" dirty="0">
              <a:solidFill>
                <a:schemeClr val="bg1"/>
              </a:solidFill>
              <a:latin typeface="Calisto MT" panose="02040603050505030304" pitchFamily="18" charset="77"/>
            </a:endParaRPr>
          </a:p>
          <a:p>
            <a:endParaRPr lang="en-US" sz="1800" dirty="0">
              <a:solidFill>
                <a:schemeClr val="bg1"/>
              </a:solidFill>
              <a:latin typeface="Calisto MT" panose="02040603050505030304" pitchFamily="18" charset="77"/>
            </a:endParaRPr>
          </a:p>
          <a:p>
            <a:pPr fontAlgn="ctr"/>
            <a:endParaRPr lang="en-US" dirty="0">
              <a:solidFill>
                <a:schemeClr val="bg1"/>
              </a:solidFill>
              <a:latin typeface="Calisto MT" panose="02040603050505030304" pitchFamily="18" charset="77"/>
              <a:cs typeface="Futura Medium" panose="020B0602020204020303" pitchFamily="34" charset="-79"/>
            </a:endParaRPr>
          </a:p>
          <a:p>
            <a:pPr fontAlgn="ctr"/>
            <a:endParaRPr lang="en-US" dirty="0">
              <a:solidFill>
                <a:schemeClr val="bg1"/>
              </a:solidFill>
              <a:latin typeface="Calisto MT" panose="02040603050505030304" pitchFamily="18" charset="77"/>
              <a:cs typeface="Futura Medium" panose="020B0602020204020303" pitchFamily="34" charset="-79"/>
            </a:endParaRPr>
          </a:p>
          <a:p>
            <a:pPr fontAlgn="ctr"/>
            <a:endParaRPr lang="en-US" dirty="0">
              <a:solidFill>
                <a:schemeClr val="bg1"/>
              </a:solidFill>
              <a:latin typeface="Calisto MT" panose="02040603050505030304" pitchFamily="18" charset="77"/>
              <a:cs typeface="Futura Medium" panose="020B0602020204020303" pitchFamily="34" charset="-79"/>
            </a:endParaRPr>
          </a:p>
          <a:p>
            <a:pPr algn="ctr" fontAlgn="ctr"/>
            <a:endParaRPr lang="en-US" sz="1900" dirty="0">
              <a:solidFill>
                <a:schemeClr val="bg1"/>
              </a:solidFill>
              <a:latin typeface="Calisto MT" panose="02040603050505030304" pitchFamily="18" charset="77"/>
              <a:cs typeface="Futura Medium" panose="020B0602020204020303" pitchFamily="34" charset="-79"/>
            </a:endParaRPr>
          </a:p>
          <a:p>
            <a:pPr algn="ctr" fontAlgn="ctr"/>
            <a:endParaRPr lang="en-US" dirty="0">
              <a:solidFill>
                <a:schemeClr val="bg1"/>
              </a:solidFill>
              <a:latin typeface="Calisto MT" panose="02040603050505030304" pitchFamily="18" charset="77"/>
              <a:cs typeface="Futura Medium" panose="020B0602020204020303" pitchFamily="34" charset="-79"/>
            </a:endParaRPr>
          </a:p>
        </p:txBody>
      </p:sp>
      <p:sp>
        <p:nvSpPr>
          <p:cNvPr id="13" name="TextBox 12">
            <a:extLst>
              <a:ext uri="{FF2B5EF4-FFF2-40B4-BE49-F238E27FC236}">
                <a16:creationId xmlns:a16="http://schemas.microsoft.com/office/drawing/2014/main" id="{5F29D6AE-43C1-00DB-A004-85CA9E0A218A}"/>
              </a:ext>
            </a:extLst>
          </p:cNvPr>
          <p:cNvSpPr txBox="1"/>
          <p:nvPr/>
        </p:nvSpPr>
        <p:spPr>
          <a:xfrm>
            <a:off x="175589" y="6520934"/>
            <a:ext cx="29121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Talk to Me in Flowers</a:t>
            </a:r>
          </a:p>
        </p:txBody>
      </p:sp>
    </p:spTree>
    <p:extLst>
      <p:ext uri="{BB962C8B-B14F-4D97-AF65-F5344CB8AC3E}">
        <p14:creationId xmlns:p14="http://schemas.microsoft.com/office/powerpoint/2010/main" val="1159567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9C9635-40BB-E240-91A0-599CA735018F}"/>
              </a:ext>
            </a:extLst>
          </p:cNvPr>
          <p:cNvPicPr>
            <a:picLocks noChangeAspect="1"/>
          </p:cNvPicPr>
          <p:nvPr/>
        </p:nvPicPr>
        <p:blipFill>
          <a:blip r:embed="rId3"/>
          <a:stretch>
            <a:fillRect/>
          </a:stretch>
        </p:blipFill>
        <p:spPr>
          <a:xfrm>
            <a:off x="4419047" y="0"/>
            <a:ext cx="10490200" cy="6869941"/>
          </a:xfrm>
          <a:prstGeom prst="rect">
            <a:avLst/>
          </a:prstGeom>
        </p:spPr>
      </p:pic>
      <p:sp>
        <p:nvSpPr>
          <p:cNvPr id="5" name="TextBox 4">
            <a:extLst>
              <a:ext uri="{FF2B5EF4-FFF2-40B4-BE49-F238E27FC236}">
                <a16:creationId xmlns:a16="http://schemas.microsoft.com/office/drawing/2014/main" id="{A62C912A-D460-4E6B-9E8D-47A1275A7ED4}"/>
              </a:ext>
            </a:extLst>
          </p:cNvPr>
          <p:cNvSpPr txBox="1"/>
          <p:nvPr/>
        </p:nvSpPr>
        <p:spPr>
          <a:xfrm>
            <a:off x="-1" y="-17062"/>
            <a:ext cx="7394714" cy="7263527"/>
          </a:xfrm>
          <a:prstGeom prst="rect">
            <a:avLst/>
          </a:prstGeom>
          <a:solidFill>
            <a:schemeClr val="tx1"/>
          </a:solidFill>
        </p:spPr>
        <p:txBody>
          <a:bodyPr wrap="square" lIns="274320" rIns="274320" rtlCol="0">
            <a:spAutoFit/>
          </a:bodyPr>
          <a:lstStyle/>
          <a:p>
            <a:endParaRPr lang="en-US" dirty="0"/>
          </a:p>
          <a:p>
            <a:pPr algn="ctr"/>
            <a:r>
              <a:rPr lang="en-US" sz="2800" dirty="0">
                <a:solidFill>
                  <a:schemeClr val="bg1"/>
                </a:solidFill>
                <a:latin typeface="Futura Medium" panose="020B0602020204020303" pitchFamily="34" charset="-79"/>
                <a:cs typeface="Futura Medium" panose="020B0602020204020303" pitchFamily="34" charset="-79"/>
              </a:rPr>
              <a:t>THE POWER of 5 SENSES</a:t>
            </a:r>
          </a:p>
          <a:p>
            <a:pPr algn="ctr"/>
            <a:endParaRPr lang="en-US" sz="2200" dirty="0">
              <a:solidFill>
                <a:schemeClr val="bg1"/>
              </a:solidFill>
              <a:latin typeface="Calisto MT" panose="02040603050505030304" pitchFamily="18" charset="77"/>
              <a:cs typeface="Futura Medium" panose="020B0602020204020303" pitchFamily="34" charset="-79"/>
            </a:endParaRPr>
          </a:p>
          <a:p>
            <a:pPr algn="ctr" fontAlgn="ctr"/>
            <a:r>
              <a:rPr lang="en-US" dirty="0">
                <a:solidFill>
                  <a:schemeClr val="bg1"/>
                </a:solidFill>
                <a:latin typeface="Calisto MT" panose="02040603050505030304" pitchFamily="18" charset="77"/>
                <a:cs typeface="Futura Medium" panose="020B0602020204020303" pitchFamily="34" charset="-79"/>
              </a:rPr>
              <a:t>Personalized insights are generated from responses to Questions 1-10 and users receive a new and timely view of themselves. The view includes their energy level today, insights into why their body feels like it does, and practical suggestions for alleviating stress right now. </a:t>
            </a:r>
          </a:p>
          <a:p>
            <a:pPr algn="ctr" fontAlgn="ctr"/>
            <a:endParaRPr lang="en-US" dirty="0">
              <a:solidFill>
                <a:schemeClr val="bg1"/>
              </a:solidFill>
              <a:latin typeface="Calisto MT" panose="02040603050505030304" pitchFamily="18" charset="77"/>
              <a:cs typeface="Futura Medium" panose="020B0602020204020303" pitchFamily="34" charset="-79"/>
            </a:endParaRPr>
          </a:p>
          <a:p>
            <a:pPr algn="ctr" fontAlgn="ctr"/>
            <a:r>
              <a:rPr lang="en-US" dirty="0">
                <a:solidFill>
                  <a:schemeClr val="bg1"/>
                </a:solidFill>
                <a:latin typeface="Calisto MT" panose="02040603050505030304" pitchFamily="18" charset="77"/>
                <a:cs typeface="Futura Medium" panose="020B0602020204020303" pitchFamily="34" charset="-79"/>
              </a:rPr>
              <a:t>Personal narratives are collected for key insight to mind-body balance in Japanese/Chinese medical traditions and in luxury longevity spas.</a:t>
            </a:r>
          </a:p>
          <a:p>
            <a:pPr algn="ctr" fontAlgn="ctr"/>
            <a:endParaRPr lang="en-US" dirty="0">
              <a:solidFill>
                <a:schemeClr val="bg1"/>
              </a:solidFill>
              <a:latin typeface="Calisto MT" panose="02040603050505030304" pitchFamily="18" charset="77"/>
              <a:cs typeface="Futura Medium" panose="020B0602020204020303" pitchFamily="34" charset="-79"/>
            </a:endParaRPr>
          </a:p>
          <a:p>
            <a:pPr algn="ctr" fontAlgn="ctr"/>
            <a:r>
              <a:rPr lang="en-US" dirty="0">
                <a:solidFill>
                  <a:schemeClr val="bg1"/>
                </a:solidFill>
                <a:latin typeface="Calisto MT" panose="02040603050505030304" pitchFamily="18" charset="77"/>
                <a:cs typeface="Futura Medium" panose="020B0602020204020303" pitchFamily="34" charset="-79"/>
              </a:rPr>
              <a:t>5 Senses is not a medical diagnosis. The questions are selected from a Kampo survey prepared by 3 Japanese universities and validated in German, Japanese and English by a German gastroenterology team.</a:t>
            </a:r>
          </a:p>
          <a:p>
            <a:pPr algn="ctr" fontAlgn="ctr"/>
            <a:endParaRPr lang="en-US" dirty="0">
              <a:solidFill>
                <a:schemeClr val="bg1"/>
              </a:solidFill>
              <a:latin typeface="Calisto MT" panose="02040603050505030304" pitchFamily="18" charset="77"/>
              <a:cs typeface="Futura Medium" panose="020B0602020204020303" pitchFamily="34" charset="-79"/>
            </a:endParaRPr>
          </a:p>
          <a:p>
            <a:pPr algn="ctr" fontAlgn="ctr"/>
            <a:r>
              <a:rPr lang="en-US" dirty="0">
                <a:solidFill>
                  <a:schemeClr val="bg1"/>
                </a:solidFill>
                <a:latin typeface="Calisto MT" panose="02040603050505030304" pitchFamily="18" charset="77"/>
                <a:cs typeface="Futura Medium" panose="020B0602020204020303" pitchFamily="34" charset="-79"/>
              </a:rPr>
              <a:t>Energy flows easily through a balanced body. That overarching principle is the secret of 5 Senses, which functions like a 5D mirror for users to gain immediate relief and self-awareness by using their five senses to recognize obstructions from navigating the stresses of daily life that could be causing physical imbalances like overheating or a drop in energy levels, or persisting and accelerating aging and disease. </a:t>
            </a:r>
          </a:p>
          <a:p>
            <a:pPr algn="ctr" fontAlgn="ctr"/>
            <a:endParaRPr lang="en-US" sz="1900" dirty="0">
              <a:solidFill>
                <a:schemeClr val="bg1"/>
              </a:solidFill>
              <a:latin typeface="Calisto MT" panose="02040603050505030304" pitchFamily="18" charset="77"/>
              <a:cs typeface="Futura Medium" panose="020B0602020204020303" pitchFamily="34" charset="-79"/>
            </a:endParaRPr>
          </a:p>
          <a:p>
            <a:pPr algn="ctr" fontAlgn="ctr"/>
            <a:endParaRPr lang="en-US" sz="1900" dirty="0">
              <a:solidFill>
                <a:schemeClr val="bg1"/>
              </a:solidFill>
              <a:latin typeface="Calisto MT" panose="02040603050505030304" pitchFamily="18" charset="77"/>
              <a:cs typeface="Futura Medium" panose="020B0602020204020303" pitchFamily="34" charset="-79"/>
            </a:endParaRPr>
          </a:p>
          <a:p>
            <a:pPr algn="ctr" fontAlgn="ctr"/>
            <a:endParaRPr lang="en-US" dirty="0">
              <a:solidFill>
                <a:schemeClr val="bg1"/>
              </a:solidFill>
              <a:latin typeface="Calisto MT" panose="02040603050505030304" pitchFamily="18" charset="77"/>
              <a:cs typeface="Futura Medium" panose="020B0602020204020303" pitchFamily="34" charset="-79"/>
            </a:endParaRPr>
          </a:p>
        </p:txBody>
      </p:sp>
      <p:sp>
        <p:nvSpPr>
          <p:cNvPr id="13" name="TextBox 12">
            <a:extLst>
              <a:ext uri="{FF2B5EF4-FFF2-40B4-BE49-F238E27FC236}">
                <a16:creationId xmlns:a16="http://schemas.microsoft.com/office/drawing/2014/main" id="{B1BF6C42-2ADB-09E1-15D1-9BE34BB2AAA0}"/>
              </a:ext>
            </a:extLst>
          </p:cNvPr>
          <p:cNvSpPr txBox="1"/>
          <p:nvPr/>
        </p:nvSpPr>
        <p:spPr>
          <a:xfrm>
            <a:off x="175589" y="6269143"/>
            <a:ext cx="29121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Talk to Me in Flowers</a:t>
            </a:r>
          </a:p>
        </p:txBody>
      </p:sp>
    </p:spTree>
    <p:extLst>
      <p:ext uri="{BB962C8B-B14F-4D97-AF65-F5344CB8AC3E}">
        <p14:creationId xmlns:p14="http://schemas.microsoft.com/office/powerpoint/2010/main" val="2618227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575115-9DED-F5C7-DDE5-441A27DB318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5BCDFB-C197-DEB2-2506-7FEE626D8693}"/>
              </a:ext>
            </a:extLst>
          </p:cNvPr>
          <p:cNvSpPr>
            <a:spLocks noGrp="1"/>
          </p:cNvSpPr>
          <p:nvPr>
            <p:ph idx="1"/>
          </p:nvPr>
        </p:nvSpPr>
        <p:spPr>
          <a:xfrm>
            <a:off x="194888" y="335669"/>
            <a:ext cx="555583" cy="5846296"/>
          </a:xfrm>
        </p:spPr>
        <p:txBody>
          <a:bodyPr>
            <a:normAutofit/>
          </a:bodyPr>
          <a:lstStyle/>
          <a:p>
            <a:pPr marL="0" indent="0">
              <a:buNone/>
            </a:pPr>
            <a:endParaRPr lang="en-US" sz="1800" dirty="0">
              <a:solidFill>
                <a:schemeClr val="bg1"/>
              </a:solidFill>
              <a:latin typeface="Calisto MT" panose="02040603050505030304" pitchFamily="18" charset="77"/>
            </a:endParaRPr>
          </a:p>
          <a:p>
            <a:pPr marL="0" indent="0">
              <a:buNone/>
            </a:pPr>
            <a:endParaRPr lang="en-US" sz="1800" dirty="0">
              <a:solidFill>
                <a:schemeClr val="bg1"/>
              </a:solidFill>
              <a:latin typeface="Calisto MT" panose="02040603050505030304" pitchFamily="18" charset="77"/>
            </a:endParaRPr>
          </a:p>
          <a:p>
            <a:pPr marL="0" indent="0">
              <a:buNone/>
            </a:pPr>
            <a:endParaRPr lang="en-US" sz="1800" dirty="0">
              <a:solidFill>
                <a:schemeClr val="bg1"/>
              </a:solidFill>
              <a:latin typeface="Calisto MT" panose="02040603050505030304" pitchFamily="18" charset="77"/>
            </a:endParaRPr>
          </a:p>
          <a:p>
            <a:pPr marL="0" indent="0">
              <a:buNone/>
            </a:pPr>
            <a:endParaRPr lang="en-US" sz="1800" dirty="0">
              <a:solidFill>
                <a:schemeClr val="bg1"/>
              </a:solidFill>
              <a:latin typeface="Calisto MT" panose="02040603050505030304" pitchFamily="18" charset="77"/>
            </a:endParaRPr>
          </a:p>
          <a:p>
            <a:pPr marL="0" indent="0">
              <a:buNone/>
            </a:pPr>
            <a:r>
              <a:rPr lang="en-US" sz="1800" dirty="0">
                <a:solidFill>
                  <a:schemeClr val="bg1"/>
                </a:solidFill>
                <a:latin typeface="Calisto MT" panose="02040603050505030304" pitchFamily="18" charset="77"/>
              </a:rPr>
              <a:t>1.</a:t>
            </a:r>
          </a:p>
          <a:p>
            <a:pPr marL="0" indent="0">
              <a:buNone/>
            </a:pPr>
            <a:endParaRPr lang="en-US" sz="1800" dirty="0">
              <a:solidFill>
                <a:schemeClr val="bg1"/>
              </a:solidFill>
              <a:latin typeface="Calisto MT" panose="02040603050505030304" pitchFamily="18" charset="77"/>
            </a:endParaRPr>
          </a:p>
          <a:p>
            <a:pPr marL="0" indent="0">
              <a:buNone/>
            </a:pPr>
            <a:endParaRPr lang="en-US" sz="1800" dirty="0">
              <a:solidFill>
                <a:schemeClr val="bg1"/>
              </a:solidFill>
              <a:latin typeface="Calisto MT" panose="02040603050505030304" pitchFamily="18" charset="77"/>
            </a:endParaRPr>
          </a:p>
          <a:p>
            <a:pPr marL="0" indent="0">
              <a:buNone/>
            </a:pPr>
            <a:r>
              <a:rPr lang="en-US" sz="1800" dirty="0">
                <a:solidFill>
                  <a:schemeClr val="bg1"/>
                </a:solidFill>
                <a:latin typeface="Calisto MT" panose="02040603050505030304" pitchFamily="18" charset="77"/>
              </a:rPr>
              <a:t>2.</a:t>
            </a:r>
          </a:p>
          <a:p>
            <a:pPr marL="0" indent="0">
              <a:buNone/>
            </a:pPr>
            <a:endParaRPr lang="en-US" sz="1800" dirty="0">
              <a:solidFill>
                <a:schemeClr val="bg1"/>
              </a:solidFill>
              <a:latin typeface="Calisto MT" panose="02040603050505030304" pitchFamily="18" charset="77"/>
            </a:endParaRPr>
          </a:p>
          <a:p>
            <a:pPr marL="0" indent="0">
              <a:buNone/>
            </a:pPr>
            <a:endParaRPr lang="en-US" sz="1800" dirty="0">
              <a:solidFill>
                <a:schemeClr val="bg1"/>
              </a:solidFill>
              <a:latin typeface="Calisto MT" panose="02040603050505030304" pitchFamily="18" charset="77"/>
            </a:endParaRPr>
          </a:p>
          <a:p>
            <a:pPr marL="0" indent="0">
              <a:buNone/>
            </a:pPr>
            <a:endParaRPr lang="en-US" sz="1800" dirty="0">
              <a:solidFill>
                <a:schemeClr val="bg1"/>
              </a:solidFill>
              <a:latin typeface="Calisto MT" panose="02040603050505030304" pitchFamily="18" charset="77"/>
            </a:endParaRPr>
          </a:p>
          <a:p>
            <a:pPr marL="0" indent="0">
              <a:buNone/>
            </a:pPr>
            <a:r>
              <a:rPr lang="en-US" sz="1800" dirty="0">
                <a:solidFill>
                  <a:schemeClr val="bg1"/>
                </a:solidFill>
                <a:latin typeface="Calisto MT" panose="02040603050505030304" pitchFamily="18" charset="77"/>
              </a:rPr>
              <a:t>3.</a:t>
            </a:r>
          </a:p>
          <a:p>
            <a:pPr marL="0" indent="0">
              <a:buNone/>
            </a:pPr>
            <a:endParaRPr lang="en-US" sz="1800" dirty="0">
              <a:solidFill>
                <a:schemeClr val="bg1"/>
              </a:solidFill>
              <a:latin typeface="Calisto MT" panose="02040603050505030304" pitchFamily="18" charset="77"/>
            </a:endParaRPr>
          </a:p>
          <a:p>
            <a:pPr marL="0" indent="0">
              <a:buNone/>
            </a:pPr>
            <a:endParaRPr lang="en-US" sz="1800" dirty="0">
              <a:solidFill>
                <a:schemeClr val="bg1"/>
              </a:solidFill>
              <a:latin typeface="Calisto MT" panose="02040603050505030304" pitchFamily="18" charset="77"/>
            </a:endParaRPr>
          </a:p>
          <a:p>
            <a:pPr marL="0" indent="0">
              <a:buNone/>
            </a:pPr>
            <a:r>
              <a:rPr lang="en-US" sz="1800" dirty="0">
                <a:solidFill>
                  <a:schemeClr val="bg1"/>
                </a:solidFill>
                <a:latin typeface="Calisto MT" panose="02040603050505030304" pitchFamily="18" charset="77"/>
              </a:rPr>
              <a:t>4. </a:t>
            </a:r>
          </a:p>
        </p:txBody>
      </p:sp>
      <p:graphicFrame>
        <p:nvGraphicFramePr>
          <p:cNvPr id="5" name="Diagram 4">
            <a:extLst>
              <a:ext uri="{FF2B5EF4-FFF2-40B4-BE49-F238E27FC236}">
                <a16:creationId xmlns:a16="http://schemas.microsoft.com/office/drawing/2014/main" id="{CC1BA02D-8E74-5E45-B696-153161EDCCF9}"/>
              </a:ext>
            </a:extLst>
          </p:cNvPr>
          <p:cNvGraphicFramePr/>
          <p:nvPr>
            <p:extLst>
              <p:ext uri="{D42A27DB-BD31-4B8C-83A1-F6EECF244321}">
                <p14:modId xmlns:p14="http://schemas.microsoft.com/office/powerpoint/2010/main" val="1244250136"/>
              </p:ext>
            </p:extLst>
          </p:nvPr>
        </p:nvGraphicFramePr>
        <p:xfrm>
          <a:off x="385695" y="1451019"/>
          <a:ext cx="3442489" cy="1202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A292917F-AD7D-D946-59AC-F361A489D65D}"/>
              </a:ext>
            </a:extLst>
          </p:cNvPr>
          <p:cNvGraphicFramePr/>
          <p:nvPr>
            <p:extLst>
              <p:ext uri="{D42A27DB-BD31-4B8C-83A1-F6EECF244321}">
                <p14:modId xmlns:p14="http://schemas.microsoft.com/office/powerpoint/2010/main" val="2091045622"/>
              </p:ext>
            </p:extLst>
          </p:nvPr>
        </p:nvGraphicFramePr>
        <p:xfrm>
          <a:off x="396846" y="4150950"/>
          <a:ext cx="3351394" cy="12056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EAECAA60-4080-41B1-0ADD-3AC8C680DAC5}"/>
              </a:ext>
            </a:extLst>
          </p:cNvPr>
          <p:cNvGraphicFramePr/>
          <p:nvPr>
            <p:extLst>
              <p:ext uri="{D42A27DB-BD31-4B8C-83A1-F6EECF244321}">
                <p14:modId xmlns:p14="http://schemas.microsoft.com/office/powerpoint/2010/main" val="1738547678"/>
              </p:ext>
            </p:extLst>
          </p:nvPr>
        </p:nvGraphicFramePr>
        <p:xfrm>
          <a:off x="396845" y="2769558"/>
          <a:ext cx="3442489" cy="125699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6" name="Group 5">
            <a:extLst>
              <a:ext uri="{FF2B5EF4-FFF2-40B4-BE49-F238E27FC236}">
                <a16:creationId xmlns:a16="http://schemas.microsoft.com/office/drawing/2014/main" id="{7AC791E7-FC26-1B39-791C-C85B98BD0B27}"/>
              </a:ext>
            </a:extLst>
          </p:cNvPr>
          <p:cNvGrpSpPr/>
          <p:nvPr/>
        </p:nvGrpSpPr>
        <p:grpSpPr>
          <a:xfrm>
            <a:off x="5155607" y="143732"/>
            <a:ext cx="1233629" cy="1250295"/>
            <a:chOff x="2046938" y="23318"/>
            <a:chExt cx="1278926" cy="1278926"/>
          </a:xfrm>
        </p:grpSpPr>
        <p:sp>
          <p:nvSpPr>
            <p:cNvPr id="9" name="Oval 8">
              <a:extLst>
                <a:ext uri="{FF2B5EF4-FFF2-40B4-BE49-F238E27FC236}">
                  <a16:creationId xmlns:a16="http://schemas.microsoft.com/office/drawing/2014/main" id="{DAA853CA-3546-3490-0E11-3407A3EC6A1E}"/>
                </a:ext>
              </a:extLst>
            </p:cNvPr>
            <p:cNvSpPr/>
            <p:nvPr/>
          </p:nvSpPr>
          <p:spPr>
            <a:xfrm>
              <a:off x="2046938" y="23318"/>
              <a:ext cx="1278926" cy="1278926"/>
            </a:xfrm>
            <a:prstGeom prst="ellipse">
              <a:avLst/>
            </a:pr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0" name="Oval 4">
              <a:extLst>
                <a:ext uri="{FF2B5EF4-FFF2-40B4-BE49-F238E27FC236}">
                  <a16:creationId xmlns:a16="http://schemas.microsoft.com/office/drawing/2014/main" id="{EE06039D-19FC-0B3A-5E8C-0B4A3CD11331}"/>
                </a:ext>
              </a:extLst>
            </p:cNvPr>
            <p:cNvSpPr txBox="1"/>
            <p:nvPr/>
          </p:nvSpPr>
          <p:spPr>
            <a:xfrm>
              <a:off x="2234232" y="210612"/>
              <a:ext cx="904338" cy="90433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70384" tIns="17780" rIns="70384" bIns="17780" numCol="1" spcCol="1270" anchor="ctr" anchorCtr="0">
              <a:noAutofit/>
            </a:bodyPr>
            <a:lstStyle/>
            <a:p>
              <a:pPr marL="0" lvl="0" indent="0" algn="ctr" defTabSz="622300">
                <a:lnSpc>
                  <a:spcPct val="90000"/>
                </a:lnSpc>
                <a:spcBef>
                  <a:spcPct val="0"/>
                </a:spcBef>
                <a:spcAft>
                  <a:spcPct val="35000"/>
                </a:spcAft>
                <a:buNone/>
              </a:pPr>
              <a:r>
                <a:rPr lang="en-US" sz="1400" dirty="0">
                  <a:solidFill>
                    <a:schemeClr val="bg1"/>
                  </a:solidFill>
                  <a:latin typeface="Calisto MT" panose="02040603050505030304" pitchFamily="18" charset="77"/>
                </a:rPr>
                <a:t>Senior</a:t>
              </a:r>
              <a:endParaRPr lang="en-US" sz="1400" kern="1200" dirty="0">
                <a:solidFill>
                  <a:schemeClr val="bg1"/>
                </a:solidFill>
                <a:latin typeface="Calisto MT" panose="02040603050505030304" pitchFamily="18" charset="77"/>
              </a:endParaRPr>
            </a:p>
          </p:txBody>
        </p:sp>
      </p:grpSp>
      <p:graphicFrame>
        <p:nvGraphicFramePr>
          <p:cNvPr id="11" name="Diagram 10">
            <a:extLst>
              <a:ext uri="{FF2B5EF4-FFF2-40B4-BE49-F238E27FC236}">
                <a16:creationId xmlns:a16="http://schemas.microsoft.com/office/drawing/2014/main" id="{4AB101AF-A9B6-1339-434D-2326441E308A}"/>
              </a:ext>
            </a:extLst>
          </p:cNvPr>
          <p:cNvGraphicFramePr/>
          <p:nvPr>
            <p:extLst>
              <p:ext uri="{D42A27DB-BD31-4B8C-83A1-F6EECF244321}">
                <p14:modId xmlns:p14="http://schemas.microsoft.com/office/powerpoint/2010/main" val="4121476837"/>
              </p:ext>
            </p:extLst>
          </p:nvPr>
        </p:nvGraphicFramePr>
        <p:xfrm>
          <a:off x="300401" y="120095"/>
          <a:ext cx="5132988" cy="127892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5" name="Diagram 14">
            <a:extLst>
              <a:ext uri="{FF2B5EF4-FFF2-40B4-BE49-F238E27FC236}">
                <a16:creationId xmlns:a16="http://schemas.microsoft.com/office/drawing/2014/main" id="{0EF898DE-2628-9A99-2B13-DC6D9FB37CF9}"/>
              </a:ext>
            </a:extLst>
          </p:cNvPr>
          <p:cNvGraphicFramePr/>
          <p:nvPr>
            <p:extLst>
              <p:ext uri="{D42A27DB-BD31-4B8C-83A1-F6EECF244321}">
                <p14:modId xmlns:p14="http://schemas.microsoft.com/office/powerpoint/2010/main" val="230624806"/>
              </p:ext>
            </p:extLst>
          </p:nvPr>
        </p:nvGraphicFramePr>
        <p:xfrm>
          <a:off x="496332" y="5484560"/>
          <a:ext cx="3220798" cy="122185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6" name="Diagram 15">
            <a:extLst>
              <a:ext uri="{FF2B5EF4-FFF2-40B4-BE49-F238E27FC236}">
                <a16:creationId xmlns:a16="http://schemas.microsoft.com/office/drawing/2014/main" id="{D2DC51A5-6537-CD12-60B8-6F73EA190C54}"/>
              </a:ext>
            </a:extLst>
          </p:cNvPr>
          <p:cNvGraphicFramePr/>
          <p:nvPr>
            <p:extLst>
              <p:ext uri="{D42A27DB-BD31-4B8C-83A1-F6EECF244321}">
                <p14:modId xmlns:p14="http://schemas.microsoft.com/office/powerpoint/2010/main" val="891383746"/>
              </p:ext>
            </p:extLst>
          </p:nvPr>
        </p:nvGraphicFramePr>
        <p:xfrm>
          <a:off x="3701361" y="5189094"/>
          <a:ext cx="3480344" cy="127892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7" name="Diagram 16">
            <a:extLst>
              <a:ext uri="{FF2B5EF4-FFF2-40B4-BE49-F238E27FC236}">
                <a16:creationId xmlns:a16="http://schemas.microsoft.com/office/drawing/2014/main" id="{AC1B2DE1-2A66-8366-3C8F-EE59AE189510}"/>
              </a:ext>
            </a:extLst>
          </p:cNvPr>
          <p:cNvGraphicFramePr/>
          <p:nvPr>
            <p:extLst>
              <p:ext uri="{D42A27DB-BD31-4B8C-83A1-F6EECF244321}">
                <p14:modId xmlns:p14="http://schemas.microsoft.com/office/powerpoint/2010/main" val="2505189718"/>
              </p:ext>
            </p:extLst>
          </p:nvPr>
        </p:nvGraphicFramePr>
        <p:xfrm>
          <a:off x="7535737" y="221378"/>
          <a:ext cx="3403506" cy="120561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21" name="Diagram 20">
            <a:extLst>
              <a:ext uri="{FF2B5EF4-FFF2-40B4-BE49-F238E27FC236}">
                <a16:creationId xmlns:a16="http://schemas.microsoft.com/office/drawing/2014/main" id="{98747520-9583-8C4A-0DDC-694666F9CB73}"/>
              </a:ext>
            </a:extLst>
          </p:cNvPr>
          <p:cNvGraphicFramePr/>
          <p:nvPr>
            <p:extLst>
              <p:ext uri="{D42A27DB-BD31-4B8C-83A1-F6EECF244321}">
                <p14:modId xmlns:p14="http://schemas.microsoft.com/office/powerpoint/2010/main" val="2783320936"/>
              </p:ext>
            </p:extLst>
          </p:nvPr>
        </p:nvGraphicFramePr>
        <p:xfrm>
          <a:off x="6660264" y="1514533"/>
          <a:ext cx="5184491" cy="1256995"/>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
        <p:nvSpPr>
          <p:cNvPr id="22" name="Content Placeholder 2">
            <a:extLst>
              <a:ext uri="{FF2B5EF4-FFF2-40B4-BE49-F238E27FC236}">
                <a16:creationId xmlns:a16="http://schemas.microsoft.com/office/drawing/2014/main" id="{0DB26410-A2D6-EC85-E3F0-34823736E8CF}"/>
              </a:ext>
            </a:extLst>
          </p:cNvPr>
          <p:cNvSpPr txBox="1">
            <a:spLocks/>
          </p:cNvSpPr>
          <p:nvPr/>
        </p:nvSpPr>
        <p:spPr>
          <a:xfrm>
            <a:off x="7477881" y="50747"/>
            <a:ext cx="555583" cy="58462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solidFill>
                <a:latin typeface="Calisto MT" panose="02040603050505030304" pitchFamily="18" charset="77"/>
              </a:rPr>
              <a:t>6.</a:t>
            </a: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r>
              <a:rPr lang="en-US" sz="1800" dirty="0">
                <a:solidFill>
                  <a:schemeClr val="bg1"/>
                </a:solidFill>
                <a:latin typeface="Calisto MT" panose="02040603050505030304" pitchFamily="18" charset="77"/>
              </a:rPr>
              <a:t>7.</a:t>
            </a: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r>
              <a:rPr lang="en-US" sz="1800" dirty="0">
                <a:solidFill>
                  <a:schemeClr val="bg1"/>
                </a:solidFill>
                <a:latin typeface="Calisto MT" panose="02040603050505030304" pitchFamily="18" charset="77"/>
              </a:rPr>
              <a:t>8.</a:t>
            </a: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r>
              <a:rPr lang="en-US" sz="1800" dirty="0">
                <a:solidFill>
                  <a:schemeClr val="bg1"/>
                </a:solidFill>
                <a:latin typeface="Calisto MT" panose="02040603050505030304" pitchFamily="18" charset="77"/>
              </a:rPr>
              <a:t>9.</a:t>
            </a: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endParaRPr lang="en-US" sz="1800" dirty="0">
              <a:solidFill>
                <a:schemeClr val="bg1"/>
              </a:solidFill>
              <a:latin typeface="Calisto MT" panose="02040603050505030304" pitchFamily="18" charset="77"/>
            </a:endParaRPr>
          </a:p>
          <a:p>
            <a:pPr marL="0" indent="0">
              <a:buFont typeface="Arial" panose="020B0604020202020204" pitchFamily="34" charset="0"/>
              <a:buNone/>
            </a:pPr>
            <a:r>
              <a:rPr lang="en-US" sz="1800" dirty="0">
                <a:solidFill>
                  <a:schemeClr val="bg1"/>
                </a:solidFill>
                <a:latin typeface="Calisto MT" panose="02040603050505030304" pitchFamily="18" charset="77"/>
              </a:rPr>
              <a:t>10. </a:t>
            </a:r>
          </a:p>
        </p:txBody>
      </p:sp>
      <p:graphicFrame>
        <p:nvGraphicFramePr>
          <p:cNvPr id="23" name="Diagram 22">
            <a:extLst>
              <a:ext uri="{FF2B5EF4-FFF2-40B4-BE49-F238E27FC236}">
                <a16:creationId xmlns:a16="http://schemas.microsoft.com/office/drawing/2014/main" id="{74420D25-17C3-B03D-6BC7-7943ACC34C94}"/>
              </a:ext>
            </a:extLst>
          </p:cNvPr>
          <p:cNvGraphicFramePr/>
          <p:nvPr>
            <p:extLst>
              <p:ext uri="{D42A27DB-BD31-4B8C-83A1-F6EECF244321}">
                <p14:modId xmlns:p14="http://schemas.microsoft.com/office/powerpoint/2010/main" val="3223066245"/>
              </p:ext>
            </p:extLst>
          </p:nvPr>
        </p:nvGraphicFramePr>
        <p:xfrm>
          <a:off x="8074615" y="2867284"/>
          <a:ext cx="2388331" cy="1065447"/>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24" name="Diagram 23">
            <a:extLst>
              <a:ext uri="{FF2B5EF4-FFF2-40B4-BE49-F238E27FC236}">
                <a16:creationId xmlns:a16="http://schemas.microsoft.com/office/drawing/2014/main" id="{67DD5678-B59F-2DDD-C043-B689618CDC5F}"/>
              </a:ext>
            </a:extLst>
          </p:cNvPr>
          <p:cNvGraphicFramePr/>
          <p:nvPr>
            <p:extLst>
              <p:ext uri="{D42A27DB-BD31-4B8C-83A1-F6EECF244321}">
                <p14:modId xmlns:p14="http://schemas.microsoft.com/office/powerpoint/2010/main" val="2993979678"/>
              </p:ext>
            </p:extLst>
          </p:nvPr>
        </p:nvGraphicFramePr>
        <p:xfrm>
          <a:off x="6692039" y="4034700"/>
          <a:ext cx="5202879" cy="124394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sp>
        <p:nvSpPr>
          <p:cNvPr id="25" name="TextBox 24">
            <a:extLst>
              <a:ext uri="{FF2B5EF4-FFF2-40B4-BE49-F238E27FC236}">
                <a16:creationId xmlns:a16="http://schemas.microsoft.com/office/drawing/2014/main" id="{36B23BB1-3EA1-B6C3-4D5A-8C2748E3AFE6}"/>
              </a:ext>
            </a:extLst>
          </p:cNvPr>
          <p:cNvSpPr txBox="1"/>
          <p:nvPr/>
        </p:nvSpPr>
        <p:spPr>
          <a:xfrm>
            <a:off x="3955773" y="5277130"/>
            <a:ext cx="365806" cy="369332"/>
          </a:xfrm>
          <a:prstGeom prst="rect">
            <a:avLst/>
          </a:prstGeom>
          <a:noFill/>
        </p:spPr>
        <p:txBody>
          <a:bodyPr wrap="none" rtlCol="0">
            <a:spAutoFit/>
          </a:bodyPr>
          <a:lstStyle/>
          <a:p>
            <a:pPr marL="0" indent="0">
              <a:buFont typeface="Arial" panose="020B0604020202020204" pitchFamily="34" charset="0"/>
              <a:buNone/>
            </a:pPr>
            <a:r>
              <a:rPr lang="en-US" dirty="0">
                <a:solidFill>
                  <a:schemeClr val="bg1"/>
                </a:solidFill>
                <a:latin typeface="Calisto MT" panose="02040603050505030304" pitchFamily="18" charset="77"/>
              </a:rPr>
              <a:t>5</a:t>
            </a:r>
            <a:r>
              <a:rPr lang="en-US" sz="1800" dirty="0">
                <a:solidFill>
                  <a:schemeClr val="bg1"/>
                </a:solidFill>
                <a:latin typeface="Calisto MT" panose="02040603050505030304" pitchFamily="18" charset="77"/>
              </a:rPr>
              <a:t>.</a:t>
            </a:r>
          </a:p>
        </p:txBody>
      </p:sp>
      <p:graphicFrame>
        <p:nvGraphicFramePr>
          <p:cNvPr id="27" name="Diagram 26">
            <a:extLst>
              <a:ext uri="{FF2B5EF4-FFF2-40B4-BE49-F238E27FC236}">
                <a16:creationId xmlns:a16="http://schemas.microsoft.com/office/drawing/2014/main" id="{824647D3-5730-1B3E-D1A9-C8D2BE876EBE}"/>
              </a:ext>
            </a:extLst>
          </p:cNvPr>
          <p:cNvGraphicFramePr/>
          <p:nvPr>
            <p:extLst>
              <p:ext uri="{D42A27DB-BD31-4B8C-83A1-F6EECF244321}">
                <p14:modId xmlns:p14="http://schemas.microsoft.com/office/powerpoint/2010/main" val="3561653190"/>
              </p:ext>
            </p:extLst>
          </p:nvPr>
        </p:nvGraphicFramePr>
        <p:xfrm>
          <a:off x="7564540" y="5431329"/>
          <a:ext cx="3396692" cy="1259419"/>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aphicFrame>
        <p:nvGraphicFramePr>
          <p:cNvPr id="28" name="Table 27">
            <a:extLst>
              <a:ext uri="{FF2B5EF4-FFF2-40B4-BE49-F238E27FC236}">
                <a16:creationId xmlns:a16="http://schemas.microsoft.com/office/drawing/2014/main" id="{00B090F2-9E98-AA5C-B499-E7D2B5859930}"/>
              </a:ext>
            </a:extLst>
          </p:cNvPr>
          <p:cNvGraphicFramePr>
            <a:graphicFrameLocks noGrp="1"/>
          </p:cNvGraphicFramePr>
          <p:nvPr>
            <p:extLst>
              <p:ext uri="{D42A27DB-BD31-4B8C-83A1-F6EECF244321}">
                <p14:modId xmlns:p14="http://schemas.microsoft.com/office/powerpoint/2010/main" val="3339707349"/>
              </p:ext>
            </p:extLst>
          </p:nvPr>
        </p:nvGraphicFramePr>
        <p:xfrm>
          <a:off x="4037615" y="2580170"/>
          <a:ext cx="2343866" cy="2250832"/>
        </p:xfrm>
        <a:graphic>
          <a:graphicData uri="http://schemas.openxmlformats.org/drawingml/2006/table">
            <a:tbl>
              <a:tblPr firstRow="1" firstCol="1" bandRow="1"/>
              <a:tblGrid>
                <a:gridCol w="1663389">
                  <a:extLst>
                    <a:ext uri="{9D8B030D-6E8A-4147-A177-3AD203B41FA5}">
                      <a16:colId xmlns:a16="http://schemas.microsoft.com/office/drawing/2014/main" val="1955385327"/>
                    </a:ext>
                  </a:extLst>
                </a:gridCol>
                <a:gridCol w="680477">
                  <a:extLst>
                    <a:ext uri="{9D8B030D-6E8A-4147-A177-3AD203B41FA5}">
                      <a16:colId xmlns:a16="http://schemas.microsoft.com/office/drawing/2014/main" val="3313452355"/>
                    </a:ext>
                  </a:extLst>
                </a:gridCol>
              </a:tblGrid>
              <a:tr h="281354">
                <a:tc>
                  <a:txBody>
                    <a:bodyPr/>
                    <a:lstStyle/>
                    <a:p>
                      <a:pPr marL="0" marR="0"/>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SCORING KEY: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6767087"/>
                  </a:ext>
                </a:extLst>
              </a:tr>
              <a:tr h="281354">
                <a:tc>
                  <a:txBody>
                    <a:bodyPr/>
                    <a:lstStyle/>
                    <a:p>
                      <a:pPr marL="0" marR="0"/>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Qi is low or stuck today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ADB3"/>
                    </a:solidFill>
                  </a:tcPr>
                </a:tc>
                <a:extLst>
                  <a:ext uri="{0D108BD9-81ED-4DB2-BD59-A6C34878D82A}">
                    <a16:rowId xmlns:a16="http://schemas.microsoft.com/office/drawing/2014/main" val="3406678321"/>
                  </a:ext>
                </a:extLst>
              </a:tr>
              <a:tr h="281354">
                <a:tc>
                  <a:txBody>
                    <a:bodyPr/>
                    <a:lstStyle/>
                    <a:p>
                      <a:pPr marL="0" marR="0"/>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Yang today high or stuck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alpha val="74860"/>
                      </a:schemeClr>
                    </a:solidFill>
                  </a:tcPr>
                </a:tc>
                <a:extLst>
                  <a:ext uri="{0D108BD9-81ED-4DB2-BD59-A6C34878D82A}">
                    <a16:rowId xmlns:a16="http://schemas.microsoft.com/office/drawing/2014/main" val="3780780816"/>
                  </a:ext>
                </a:extLst>
              </a:tr>
              <a:tr h="281354">
                <a:tc>
                  <a:txBody>
                    <a:bodyPr/>
                    <a:lstStyle/>
                    <a:p>
                      <a:pPr marL="0" marR="0"/>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Yin today is low or stuck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alpha val="80000"/>
                      </a:schemeClr>
                    </a:solidFill>
                  </a:tcPr>
                </a:tc>
                <a:extLst>
                  <a:ext uri="{0D108BD9-81ED-4DB2-BD59-A6C34878D82A}">
                    <a16:rowId xmlns:a16="http://schemas.microsoft.com/office/drawing/2014/main" val="4068323041"/>
                  </a:ext>
                </a:extLst>
              </a:tr>
              <a:tr h="281354">
                <a:tc>
                  <a:txBody>
                    <a:bodyPr/>
                    <a:lstStyle/>
                    <a:p>
                      <a:pPr marL="0" marR="0"/>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Low fluids today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466451430"/>
                  </a:ext>
                </a:extLst>
              </a:tr>
              <a:tr h="281354">
                <a:tc>
                  <a:txBody>
                    <a:bodyPr/>
                    <a:lstStyle/>
                    <a:p>
                      <a:pPr marL="0" marR="0"/>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Retaining fluid today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alpha val="80000"/>
                      </a:srgbClr>
                    </a:solidFill>
                  </a:tcPr>
                </a:tc>
                <a:extLst>
                  <a:ext uri="{0D108BD9-81ED-4DB2-BD59-A6C34878D82A}">
                    <a16:rowId xmlns:a16="http://schemas.microsoft.com/office/drawing/2014/main" val="3780209990"/>
                  </a:ext>
                </a:extLst>
              </a:tr>
              <a:tr h="281354">
                <a:tc>
                  <a:txBody>
                    <a:bodyPr/>
                    <a:lstStyle/>
                    <a:p>
                      <a:pPr marL="0" marR="0"/>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Vital today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A58A7"/>
                    </a:solidFill>
                  </a:tcPr>
                </a:tc>
                <a:extLst>
                  <a:ext uri="{0D108BD9-81ED-4DB2-BD59-A6C34878D82A}">
                    <a16:rowId xmlns:a16="http://schemas.microsoft.com/office/drawing/2014/main" val="2817209331"/>
                  </a:ext>
                </a:extLst>
              </a:tr>
              <a:tr h="281354">
                <a:tc>
                  <a:txBody>
                    <a:bodyPr/>
                    <a:lstStyle/>
                    <a:p>
                      <a:pPr marL="0" marR="0"/>
                      <a:r>
                        <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Could also indicate: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729392"/>
                  </a:ext>
                </a:extLst>
              </a:tr>
            </a:tbl>
          </a:graphicData>
        </a:graphic>
      </p:graphicFrame>
      <p:sp>
        <p:nvSpPr>
          <p:cNvPr id="12" name="Moon 11">
            <a:extLst>
              <a:ext uri="{FF2B5EF4-FFF2-40B4-BE49-F238E27FC236}">
                <a16:creationId xmlns:a16="http://schemas.microsoft.com/office/drawing/2014/main" id="{63E87FBB-D579-883F-C21E-FCCA010606A2}"/>
              </a:ext>
            </a:extLst>
          </p:cNvPr>
          <p:cNvSpPr/>
          <p:nvPr/>
        </p:nvSpPr>
        <p:spPr>
          <a:xfrm rot="16200000">
            <a:off x="2950513" y="3424620"/>
            <a:ext cx="359324" cy="756703"/>
          </a:xfrm>
          <a:prstGeom prst="moon">
            <a:avLst/>
          </a:prstGeom>
          <a:solidFill>
            <a:schemeClr val="accent2">
              <a:lumMod val="75000"/>
              <a:alpha val="7470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a:extLst>
              <a:ext uri="{FF2B5EF4-FFF2-40B4-BE49-F238E27FC236}">
                <a16:creationId xmlns:a16="http://schemas.microsoft.com/office/drawing/2014/main" id="{3C71D170-3A18-3318-0A97-2200F18CD496}"/>
              </a:ext>
            </a:extLst>
          </p:cNvPr>
          <p:cNvSpPr/>
          <p:nvPr/>
        </p:nvSpPr>
        <p:spPr>
          <a:xfrm rot="16200000">
            <a:off x="8134652" y="890028"/>
            <a:ext cx="277103" cy="737326"/>
          </a:xfrm>
          <a:prstGeom prst="moon">
            <a:avLst/>
          </a:prstGeom>
          <a:solidFill>
            <a:srgbClr val="4EAD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oon 13">
            <a:extLst>
              <a:ext uri="{FF2B5EF4-FFF2-40B4-BE49-F238E27FC236}">
                <a16:creationId xmlns:a16="http://schemas.microsoft.com/office/drawing/2014/main" id="{E05F11C5-7B7C-4203-D3F8-36F21A039BEC}"/>
              </a:ext>
            </a:extLst>
          </p:cNvPr>
          <p:cNvSpPr/>
          <p:nvPr/>
        </p:nvSpPr>
        <p:spPr>
          <a:xfrm rot="16200000">
            <a:off x="8161322" y="4700028"/>
            <a:ext cx="277103" cy="737326"/>
          </a:xfrm>
          <a:prstGeom prst="moon">
            <a:avLst/>
          </a:prstGeom>
          <a:solidFill>
            <a:srgbClr val="4EAD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Moon 17">
            <a:extLst>
              <a:ext uri="{FF2B5EF4-FFF2-40B4-BE49-F238E27FC236}">
                <a16:creationId xmlns:a16="http://schemas.microsoft.com/office/drawing/2014/main" id="{E5A6FB97-3DCC-BC12-4329-5A425940A9C4}"/>
              </a:ext>
            </a:extLst>
          </p:cNvPr>
          <p:cNvSpPr/>
          <p:nvPr/>
        </p:nvSpPr>
        <p:spPr>
          <a:xfrm rot="16200000">
            <a:off x="10146332" y="4696218"/>
            <a:ext cx="277103" cy="737326"/>
          </a:xfrm>
          <a:prstGeom prst="moon">
            <a:avLst/>
          </a:prstGeom>
          <a:solidFill>
            <a:srgbClr val="4EAD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Moon 18">
            <a:extLst>
              <a:ext uri="{FF2B5EF4-FFF2-40B4-BE49-F238E27FC236}">
                <a16:creationId xmlns:a16="http://schemas.microsoft.com/office/drawing/2014/main" id="{4444820F-D418-DABB-3534-5620C3CA13C8}"/>
              </a:ext>
            </a:extLst>
          </p:cNvPr>
          <p:cNvSpPr/>
          <p:nvPr/>
        </p:nvSpPr>
        <p:spPr>
          <a:xfrm rot="16200000">
            <a:off x="5997518" y="4366743"/>
            <a:ext cx="202303" cy="403419"/>
          </a:xfrm>
          <a:prstGeom prst="moon">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0994AAF-AB98-4B8D-8E8F-EBCA0DFE2338}"/>
              </a:ext>
            </a:extLst>
          </p:cNvPr>
          <p:cNvSpPr txBox="1"/>
          <p:nvPr/>
        </p:nvSpPr>
        <p:spPr>
          <a:xfrm>
            <a:off x="4002158" y="1948070"/>
            <a:ext cx="2468496" cy="584775"/>
          </a:xfrm>
          <a:prstGeom prst="rect">
            <a:avLst/>
          </a:prstGeom>
          <a:noFill/>
        </p:spPr>
        <p:txBody>
          <a:bodyPr wrap="none" rtlCol="0">
            <a:spAutoFit/>
          </a:bodyPr>
          <a:lstStyle/>
          <a:p>
            <a:r>
              <a:rPr lang="en-US" sz="1600" dirty="0">
                <a:solidFill>
                  <a:schemeClr val="bg1"/>
                </a:solidFill>
                <a:latin typeface="Futura Medium" panose="020B0602020204020303" pitchFamily="34" charset="-79"/>
                <a:cs typeface="Futura Medium" panose="020B0602020204020303" pitchFamily="34" charset="-79"/>
              </a:rPr>
              <a:t>BACK OF HOUSE VIEW</a:t>
            </a:r>
          </a:p>
          <a:p>
            <a:r>
              <a:rPr lang="en-US" sz="1600" dirty="0">
                <a:solidFill>
                  <a:schemeClr val="bg1"/>
                </a:solidFill>
                <a:latin typeface="Futura Medium" panose="020B0602020204020303" pitchFamily="34" charset="-79"/>
                <a:cs typeface="Futura Medium" panose="020B0602020204020303" pitchFamily="34" charset="-79"/>
              </a:rPr>
              <a:t>OF THE SCORING KEY</a:t>
            </a:r>
          </a:p>
        </p:txBody>
      </p:sp>
      <p:sp>
        <p:nvSpPr>
          <p:cNvPr id="26" name="TextBox 25">
            <a:extLst>
              <a:ext uri="{FF2B5EF4-FFF2-40B4-BE49-F238E27FC236}">
                <a16:creationId xmlns:a16="http://schemas.microsoft.com/office/drawing/2014/main" id="{7BDB8D21-E957-373C-664A-4CFBDB88B0D7}"/>
              </a:ext>
            </a:extLst>
          </p:cNvPr>
          <p:cNvSpPr txBox="1"/>
          <p:nvPr/>
        </p:nvSpPr>
        <p:spPr>
          <a:xfrm>
            <a:off x="4192172" y="6485205"/>
            <a:ext cx="2343270" cy="369332"/>
          </a:xfrm>
          <a:prstGeom prst="rect">
            <a:avLst/>
          </a:prstGeom>
          <a:noFill/>
        </p:spPr>
        <p:txBody>
          <a:bodyPr wrap="none" rtlCol="0">
            <a:spAutoFit/>
          </a:bodyPr>
          <a:lstStyle/>
          <a:p>
            <a:r>
              <a:rPr lang="en-US" dirty="0">
                <a:solidFill>
                  <a:schemeClr val="bg1"/>
                </a:solidFill>
                <a:latin typeface="Calisto MT" panose="02040603050505030304" pitchFamily="18" charset="77"/>
              </a:rPr>
              <a:t>Talk to Me in Flowers</a:t>
            </a:r>
          </a:p>
        </p:txBody>
      </p:sp>
    </p:spTree>
    <p:extLst>
      <p:ext uri="{BB962C8B-B14F-4D97-AF65-F5344CB8AC3E}">
        <p14:creationId xmlns:p14="http://schemas.microsoft.com/office/powerpoint/2010/main" val="3833744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02DEB-E0A7-F72C-6C66-849BA276564A}"/>
              </a:ext>
            </a:extLst>
          </p:cNvPr>
          <p:cNvSpPr>
            <a:spLocks noGrp="1"/>
          </p:cNvSpPr>
          <p:nvPr>
            <p:ph type="title"/>
          </p:nvPr>
        </p:nvSpPr>
        <p:spPr>
          <a:xfrm>
            <a:off x="548268" y="365125"/>
            <a:ext cx="5562600" cy="1325563"/>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800" dirty="0">
                <a:solidFill>
                  <a:schemeClr val="bg1"/>
                </a:solidFill>
                <a:latin typeface="Futura Medium" panose="020B0602020204020303" pitchFamily="34" charset="-79"/>
                <a:cs typeface="Futura Medium" panose="020B0602020204020303" pitchFamily="34" charset="-79"/>
              </a:rPr>
              <a:t>Suggestions 1/3</a:t>
            </a:r>
            <a:br>
              <a:rPr lang="en-US" sz="3800" dirty="0">
                <a:solidFill>
                  <a:schemeClr val="bg1"/>
                </a:solidFill>
                <a:latin typeface="Futura Medium" panose="020B0602020204020303" pitchFamily="34" charset="-79"/>
                <a:cs typeface="Futura Medium" panose="020B0602020204020303" pitchFamily="34" charset="-79"/>
              </a:rPr>
            </a:br>
            <a:br>
              <a:rPr lang="en-US" sz="1600" dirty="0">
                <a:solidFill>
                  <a:prstClr val="white"/>
                </a:solidFill>
                <a:latin typeface="Calisto MT" panose="02040603050505030304" pitchFamily="18" charset="77"/>
                <a:ea typeface="+mn-ea"/>
                <a:cs typeface="+mn-cs"/>
              </a:rPr>
            </a:br>
            <a:r>
              <a:rPr lang="en-US" sz="1600" dirty="0">
                <a:solidFill>
                  <a:prstClr val="white"/>
                </a:solidFill>
                <a:latin typeface="Calisto MT" panose="02040603050505030304" pitchFamily="18" charset="77"/>
                <a:ea typeface="+mn-ea"/>
                <a:cs typeface="+mn-cs"/>
              </a:rPr>
              <a:t>Users receive a Mind Body Review with Suggestions that are based on </a:t>
            </a:r>
            <a:r>
              <a:rPr kumimoji="0" lang="en-US" sz="16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the information they provided, like the following:</a:t>
            </a:r>
            <a:endParaRPr lang="en-US" sz="3800" dirty="0">
              <a:solidFill>
                <a:schemeClr val="bg1"/>
              </a:solidFill>
              <a:latin typeface="Futura Medium" panose="020B0602020204020303" pitchFamily="34" charset="-79"/>
              <a:cs typeface="Futura Medium" panose="020B0602020204020303" pitchFamily="34" charset="-79"/>
            </a:endParaRPr>
          </a:p>
        </p:txBody>
      </p:sp>
      <p:sp>
        <p:nvSpPr>
          <p:cNvPr id="3" name="Content Placeholder 2">
            <a:extLst>
              <a:ext uri="{FF2B5EF4-FFF2-40B4-BE49-F238E27FC236}">
                <a16:creationId xmlns:a16="http://schemas.microsoft.com/office/drawing/2014/main" id="{A5FBF96C-A3AB-BF78-2257-355A166C249E}"/>
              </a:ext>
            </a:extLst>
          </p:cNvPr>
          <p:cNvSpPr>
            <a:spLocks noGrp="1"/>
          </p:cNvSpPr>
          <p:nvPr>
            <p:ph idx="1"/>
          </p:nvPr>
        </p:nvSpPr>
        <p:spPr>
          <a:xfrm>
            <a:off x="537117" y="1730444"/>
            <a:ext cx="5558883" cy="4274404"/>
          </a:xfrm>
        </p:spPr>
        <p:txBody>
          <a:bodyPr>
            <a:noAutofit/>
          </a:bodyPr>
          <a:lstStyle/>
          <a:p>
            <a:pPr marL="0" indent="0">
              <a:buNone/>
            </a:pPr>
            <a:r>
              <a:rPr lang="en-US" sz="1400" dirty="0">
                <a:solidFill>
                  <a:schemeClr val="bg1"/>
                </a:solidFill>
                <a:latin typeface="Calisto MT" panose="02040603050505030304" pitchFamily="18" charset="77"/>
              </a:rPr>
              <a:t>Age/Sex. </a:t>
            </a:r>
          </a:p>
          <a:p>
            <a:pPr marL="0" indent="0">
              <a:buNone/>
            </a:pPr>
            <a:r>
              <a:rPr lang="en-US" sz="1400" dirty="0">
                <a:solidFill>
                  <a:schemeClr val="bg1"/>
                </a:solidFill>
                <a:latin typeface="Calisto MT" panose="02040603050505030304" pitchFamily="18" charset="77"/>
              </a:rPr>
              <a:t>For young adults: offer an herbal tea (cold or hot) and do a stretch combined with slow breathing into the lower abdomen. </a:t>
            </a:r>
          </a:p>
          <a:p>
            <a:pPr marL="0" indent="0">
              <a:buNone/>
            </a:pPr>
            <a:r>
              <a:rPr lang="en-US" sz="1400" dirty="0">
                <a:solidFill>
                  <a:schemeClr val="bg1"/>
                </a:solidFill>
                <a:latin typeface="Calisto MT" panose="02040603050505030304" pitchFamily="18" charset="77"/>
              </a:rPr>
              <a:t>New parents: acknowledge their load and offer comforts like herbal tea or a short massage of their hands, shoulders, head or feet. </a:t>
            </a:r>
          </a:p>
          <a:p>
            <a:pPr marL="0" indent="0">
              <a:buNone/>
            </a:pPr>
            <a:r>
              <a:rPr lang="en-US" sz="1400" dirty="0">
                <a:solidFill>
                  <a:schemeClr val="bg1"/>
                </a:solidFill>
                <a:latin typeface="Calisto MT" panose="02040603050505030304" pitchFamily="18" charset="77"/>
              </a:rPr>
              <a:t>Busy careerists: engage in a 1-2 minute unwinding exercise like a body twist, tea prep or other ritual or a puzzle. </a:t>
            </a:r>
          </a:p>
          <a:p>
            <a:pPr marL="0" indent="0">
              <a:buNone/>
            </a:pPr>
            <a:r>
              <a:rPr lang="en-US" sz="1400" dirty="0">
                <a:solidFill>
                  <a:schemeClr val="bg1"/>
                </a:solidFill>
                <a:latin typeface="Calisto MT" panose="02040603050505030304" pitchFamily="18" charset="77"/>
              </a:rPr>
              <a:t>Perimenopausal women: offer tea from a selection with cooling, clearing, warming and nourishing options like shiso and ginger. If time allows, engage the client’s 5 senses (aroma, music, color light, touch and taste/tea) to help them to let go of any stuck emotions. </a:t>
            </a:r>
          </a:p>
          <a:p>
            <a:pPr marL="0" indent="0">
              <a:buNone/>
            </a:pPr>
            <a:r>
              <a:rPr lang="en-US" sz="1400" dirty="0">
                <a:solidFill>
                  <a:schemeClr val="bg1"/>
                </a:solidFill>
                <a:latin typeface="Calisto MT" panose="02040603050505030304" pitchFamily="18" charset="77"/>
              </a:rPr>
              <a:t>Midlife man: offer a 1-2 minute breathing exercise deep in the abdomen and a cooling tea like roasted barley/</a:t>
            </a:r>
            <a:r>
              <a:rPr lang="en-US" sz="1400" dirty="0" err="1">
                <a:solidFill>
                  <a:schemeClr val="bg1"/>
                </a:solidFill>
                <a:latin typeface="Calisto MT" panose="02040603050505030304" pitchFamily="18" charset="77"/>
              </a:rPr>
              <a:t>mugi</a:t>
            </a:r>
            <a:r>
              <a:rPr lang="en-US" sz="1400" dirty="0">
                <a:solidFill>
                  <a:schemeClr val="bg1"/>
                </a:solidFill>
                <a:latin typeface="Calisto MT" panose="02040603050505030304" pitchFamily="18" charset="77"/>
              </a:rPr>
              <a:t>-cha. Acupressure on the tops of the feet and center of the chest helps energy flow. </a:t>
            </a:r>
          </a:p>
          <a:p>
            <a:pPr marL="0" indent="0">
              <a:buNone/>
            </a:pPr>
            <a:r>
              <a:rPr lang="en-US" sz="1400" dirty="0">
                <a:solidFill>
                  <a:schemeClr val="bg1"/>
                </a:solidFill>
                <a:latin typeface="Calisto MT" panose="02040603050505030304" pitchFamily="18" charset="77"/>
              </a:rPr>
              <a:t>Seniors: help them through a warmup stretch to their ability and offer ginseng tea with goji berries or </a:t>
            </a:r>
            <a:r>
              <a:rPr lang="en-US" sz="1400" dirty="0" err="1">
                <a:solidFill>
                  <a:schemeClr val="bg1"/>
                </a:solidFill>
                <a:latin typeface="Calisto MT" panose="02040603050505030304" pitchFamily="18" charset="77"/>
              </a:rPr>
              <a:t>mugi</a:t>
            </a:r>
            <a:r>
              <a:rPr lang="en-US" sz="1400" dirty="0">
                <a:solidFill>
                  <a:schemeClr val="bg1"/>
                </a:solidFill>
                <a:latin typeface="Calisto MT" panose="02040603050505030304" pitchFamily="18" charset="77"/>
              </a:rPr>
              <a:t>-cha. Acupressure in the wrist crease, above the ankle, or soles of the feet can help.</a:t>
            </a:r>
          </a:p>
        </p:txBody>
      </p:sp>
      <p:pic>
        <p:nvPicPr>
          <p:cNvPr id="8" name="Picture 7">
            <a:extLst>
              <a:ext uri="{FF2B5EF4-FFF2-40B4-BE49-F238E27FC236}">
                <a16:creationId xmlns:a16="http://schemas.microsoft.com/office/drawing/2014/main" id="{6A9B8F63-B53A-0EC7-7829-B62ABDD0F29A}"/>
              </a:ext>
            </a:extLst>
          </p:cNvPr>
          <p:cNvPicPr>
            <a:picLocks noChangeAspect="1"/>
          </p:cNvPicPr>
          <p:nvPr/>
        </p:nvPicPr>
        <p:blipFill>
          <a:blip r:embed="rId2"/>
          <a:stretch>
            <a:fillRect/>
          </a:stretch>
        </p:blipFill>
        <p:spPr>
          <a:xfrm rot="5400000">
            <a:off x="5642982" y="846787"/>
            <a:ext cx="6858000" cy="5143500"/>
          </a:xfrm>
          <a:prstGeom prst="rect">
            <a:avLst/>
          </a:prstGeom>
        </p:spPr>
      </p:pic>
      <p:sp>
        <p:nvSpPr>
          <p:cNvPr id="5" name="TextBox 4">
            <a:extLst>
              <a:ext uri="{FF2B5EF4-FFF2-40B4-BE49-F238E27FC236}">
                <a16:creationId xmlns:a16="http://schemas.microsoft.com/office/drawing/2014/main" id="{84DA09FF-68B4-6A20-97B2-0813EF9F179E}"/>
              </a:ext>
            </a:extLst>
          </p:cNvPr>
          <p:cNvSpPr txBox="1"/>
          <p:nvPr/>
        </p:nvSpPr>
        <p:spPr>
          <a:xfrm>
            <a:off x="52754" y="6434184"/>
            <a:ext cx="24231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Talk to Me in Flowers</a:t>
            </a:r>
          </a:p>
        </p:txBody>
      </p:sp>
    </p:spTree>
    <p:extLst>
      <p:ext uri="{BB962C8B-B14F-4D97-AF65-F5344CB8AC3E}">
        <p14:creationId xmlns:p14="http://schemas.microsoft.com/office/powerpoint/2010/main" val="1603122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DF30E5C-D07C-139D-E7AB-AFC15F454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AC5520-21AF-4C20-0E0E-BED711A39CAD}"/>
              </a:ext>
            </a:extLst>
          </p:cNvPr>
          <p:cNvSpPr>
            <a:spLocks noGrp="1"/>
          </p:cNvSpPr>
          <p:nvPr>
            <p:ph type="title"/>
          </p:nvPr>
        </p:nvSpPr>
        <p:spPr>
          <a:xfrm>
            <a:off x="548268" y="365125"/>
            <a:ext cx="5562600" cy="1325563"/>
          </a:xfrm>
        </p:spPr>
        <p:txBody>
          <a:bodyPr>
            <a:normAutofit/>
          </a:bodyPr>
          <a:lstStyle/>
          <a:p>
            <a:pPr>
              <a:spcBef>
                <a:spcPts val="1000"/>
              </a:spcBef>
              <a:defRPr/>
            </a:pPr>
            <a:r>
              <a:rPr lang="en-US" sz="3800" dirty="0">
                <a:solidFill>
                  <a:schemeClr val="bg1"/>
                </a:solidFill>
                <a:latin typeface="Futura Medium" panose="020B0602020204020303" pitchFamily="34" charset="-79"/>
                <a:cs typeface="Futura Medium" panose="020B0602020204020303" pitchFamily="34" charset="-79"/>
              </a:rPr>
              <a:t>Suggestions 2/3</a:t>
            </a:r>
            <a:br>
              <a:rPr lang="en-US" sz="3800" dirty="0">
                <a:solidFill>
                  <a:schemeClr val="bg1"/>
                </a:solidFill>
                <a:latin typeface="Futura Medium" panose="020B0602020204020303" pitchFamily="34" charset="-79"/>
                <a:cs typeface="Futura Medium" panose="020B0602020204020303" pitchFamily="34" charset="-79"/>
              </a:rPr>
            </a:br>
            <a:b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j-ea"/>
                <a:cs typeface="+mj-cs"/>
              </a:rPr>
            </a:br>
            <a:r>
              <a:rPr kumimoji="0" lang="en-US" sz="1800" b="0" i="0" u="none" strike="noStrike" kern="1200" cap="none" spc="0" normalizeH="0" baseline="0" noProof="0" dirty="0">
                <a:ln>
                  <a:noFill/>
                </a:ln>
                <a:solidFill>
                  <a:prstClr val="white"/>
                </a:solidFill>
                <a:effectLst/>
                <a:uLnTx/>
                <a:uFillTx/>
                <a:latin typeface="Calisto MT" panose="02040603050505030304" pitchFamily="18" charset="77"/>
                <a:ea typeface="+mj-ea"/>
                <a:cs typeface="+mj-cs"/>
              </a:rPr>
              <a:t>From the information provided</a:t>
            </a:r>
            <a:endParaRPr lang="en-US" sz="1800" dirty="0">
              <a:solidFill>
                <a:schemeClr val="bg1"/>
              </a:solidFill>
              <a:latin typeface="Futura Medium" panose="020B0602020204020303" pitchFamily="34" charset="-79"/>
              <a:cs typeface="Futura Medium" panose="020B0602020204020303" pitchFamily="34" charset="-79"/>
            </a:endParaRPr>
          </a:p>
        </p:txBody>
      </p:sp>
      <p:sp>
        <p:nvSpPr>
          <p:cNvPr id="3" name="Content Placeholder 2">
            <a:extLst>
              <a:ext uri="{FF2B5EF4-FFF2-40B4-BE49-F238E27FC236}">
                <a16:creationId xmlns:a16="http://schemas.microsoft.com/office/drawing/2014/main" id="{2B3EA4AF-E784-6BD7-6C9C-A8E89F0BBAB7}"/>
              </a:ext>
            </a:extLst>
          </p:cNvPr>
          <p:cNvSpPr>
            <a:spLocks noGrp="1"/>
          </p:cNvSpPr>
          <p:nvPr>
            <p:ph idx="1"/>
          </p:nvPr>
        </p:nvSpPr>
        <p:spPr>
          <a:xfrm>
            <a:off x="537117" y="1756948"/>
            <a:ext cx="5674112" cy="4274404"/>
          </a:xfrm>
        </p:spPr>
        <p:txBody>
          <a:bodyPr>
            <a:noAutofit/>
          </a:bodyPr>
          <a:lstStyle/>
          <a:p>
            <a:pPr marL="0" indent="0">
              <a:buNone/>
            </a:pPr>
            <a:r>
              <a:rPr lang="en-US" sz="1400" dirty="0">
                <a:solidFill>
                  <a:schemeClr val="bg1"/>
                </a:solidFill>
                <a:latin typeface="Calisto MT" panose="02040603050505030304" pitchFamily="18" charset="77"/>
              </a:rPr>
              <a:t>1. Promote a good night’s sleep with a short breathing exercise after the client completes their treatment. Guide them to inhale to a slow count of 4 expanding the abdomen then exhaling gently for 6 or 8 counts. This is calming and grounding. Suggest making a conscious transition in the evening to slow down and avoid bright light, hard thinking or intense conversations after 9pm. </a:t>
            </a:r>
          </a:p>
          <a:p>
            <a:pPr marL="0" indent="0">
              <a:buNone/>
            </a:pPr>
            <a:r>
              <a:rPr lang="en-US" sz="1400" dirty="0">
                <a:solidFill>
                  <a:schemeClr val="bg1"/>
                </a:solidFill>
                <a:latin typeface="Calisto MT" panose="02040603050505030304" pitchFamily="18" charset="77"/>
              </a:rPr>
              <a:t>2. Try applying warmth to the abdomen. Suggest to the client to eat meals without multi-tasking and take a short walk after dinner.</a:t>
            </a:r>
          </a:p>
          <a:p>
            <a:pPr marL="0" indent="0">
              <a:buNone/>
            </a:pPr>
            <a:r>
              <a:rPr lang="en-US" sz="1400" dirty="0">
                <a:solidFill>
                  <a:schemeClr val="bg1"/>
                </a:solidFill>
                <a:latin typeface="Calisto MT" panose="02040603050505030304" pitchFamily="18" charset="77"/>
              </a:rPr>
              <a:t>3.  Where appropriate, engage the client’s 5 senses (aroma, music, color light, touch and taste/tea) to help them to let go of negative emotions.</a:t>
            </a:r>
          </a:p>
          <a:p>
            <a:pPr marL="0" indent="0">
              <a:buNone/>
            </a:pPr>
            <a:r>
              <a:rPr lang="en-US" sz="1400" dirty="0">
                <a:solidFill>
                  <a:schemeClr val="bg1"/>
                </a:solidFill>
                <a:latin typeface="Calisto MT" panose="02040603050505030304" pitchFamily="18" charset="77"/>
              </a:rPr>
              <a:t>4. Take note to avoid applying too much heat to a client with a strong pulse or too much cool to a client with a weak pulse.</a:t>
            </a:r>
          </a:p>
          <a:p>
            <a:pPr marL="0" indent="0">
              <a:buNone/>
            </a:pPr>
            <a:r>
              <a:rPr lang="en-US" sz="1400" dirty="0">
                <a:solidFill>
                  <a:schemeClr val="bg1"/>
                </a:solidFill>
                <a:latin typeface="Calisto MT" panose="02040603050505030304" pitchFamily="18" charset="77"/>
              </a:rPr>
              <a:t>5. When qi flows, the belly softens. Lightly trace counterclockwise circles on a client’s stiff abdomen while asking them to breathe deeply.</a:t>
            </a:r>
          </a:p>
          <a:p>
            <a:pPr marL="0" indent="0">
              <a:buNone/>
            </a:pPr>
            <a:r>
              <a:rPr lang="en-US" sz="1400" dirty="0">
                <a:solidFill>
                  <a:schemeClr val="bg1"/>
                </a:solidFill>
                <a:latin typeface="Calisto MT" panose="02040603050505030304" pitchFamily="18" charset="77"/>
              </a:rPr>
              <a:t>6. Clients with dull or pale features can gain vitality by indulging in a foot soak or creative activity like art or journaling. Clients with dry or reddened features can soothe their bodies by unplugging earlier in the evening spending a few minutes outdoors in the moonlight or listening to instrumental music or quiet. They can also place their hands on their abdomen and breathe deeply.</a:t>
            </a:r>
          </a:p>
        </p:txBody>
      </p:sp>
      <p:pic>
        <p:nvPicPr>
          <p:cNvPr id="8" name="Picture 7">
            <a:extLst>
              <a:ext uri="{FF2B5EF4-FFF2-40B4-BE49-F238E27FC236}">
                <a16:creationId xmlns:a16="http://schemas.microsoft.com/office/drawing/2014/main" id="{34FC1EE6-3152-67BB-993F-10198DB46375}"/>
              </a:ext>
            </a:extLst>
          </p:cNvPr>
          <p:cNvPicPr>
            <a:picLocks noChangeAspect="1"/>
          </p:cNvPicPr>
          <p:nvPr/>
        </p:nvPicPr>
        <p:blipFill>
          <a:blip r:embed="rId2"/>
          <a:stretch>
            <a:fillRect/>
          </a:stretch>
        </p:blipFill>
        <p:spPr>
          <a:xfrm rot="5400000">
            <a:off x="5642982" y="846787"/>
            <a:ext cx="6858000" cy="5143500"/>
          </a:xfrm>
          <a:prstGeom prst="rect">
            <a:avLst/>
          </a:prstGeom>
        </p:spPr>
      </p:pic>
      <p:sp>
        <p:nvSpPr>
          <p:cNvPr id="4" name="TextBox 3">
            <a:extLst>
              <a:ext uri="{FF2B5EF4-FFF2-40B4-BE49-F238E27FC236}">
                <a16:creationId xmlns:a16="http://schemas.microsoft.com/office/drawing/2014/main" id="{C6BC7514-7684-E367-BDC0-CE63D3E4DE42}"/>
              </a:ext>
            </a:extLst>
          </p:cNvPr>
          <p:cNvSpPr txBox="1"/>
          <p:nvPr/>
        </p:nvSpPr>
        <p:spPr>
          <a:xfrm>
            <a:off x="84403" y="6471136"/>
            <a:ext cx="210826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sto MT" panose="02040603050505030304" pitchFamily="18" charset="77"/>
                <a:ea typeface="+mn-ea"/>
                <a:cs typeface="+mn-cs"/>
              </a:rPr>
              <a:t>Talk to Me in Flowers</a:t>
            </a:r>
          </a:p>
        </p:txBody>
      </p:sp>
    </p:spTree>
    <p:extLst>
      <p:ext uri="{BB962C8B-B14F-4D97-AF65-F5344CB8AC3E}">
        <p14:creationId xmlns:p14="http://schemas.microsoft.com/office/powerpoint/2010/main" val="4050627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13400</TotalTime>
  <Words>2192</Words>
  <Application>Microsoft Macintosh PowerPoint</Application>
  <PresentationFormat>Widescreen</PresentationFormat>
  <Paragraphs>231</Paragraphs>
  <Slides>13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Calisto MT</vt:lpstr>
      <vt:lpstr>Futura Medium</vt:lpstr>
      <vt:lpstr>Office Theme</vt:lpstr>
      <vt:lpstr>HOW AM I TODAY?</vt:lpstr>
      <vt:lpstr>Biological Age &amp; Sex: ___ ___</vt:lpstr>
      <vt:lpstr>4. Your Pulse: ___bpm</vt:lpstr>
      <vt:lpstr>8. Are you currently experiencing a big transition?</vt:lpstr>
      <vt:lpstr>PowerPoint Presentation</vt:lpstr>
      <vt:lpstr>PowerPoint Presentation</vt:lpstr>
      <vt:lpstr>PowerPoint Presentation</vt:lpstr>
      <vt:lpstr>Suggestions 1/3  Users receive a Mind Body Review with Suggestions that are based on the information they provided, like the following:</vt:lpstr>
      <vt:lpstr>Suggestions 2/3  From the information provided</vt:lpstr>
      <vt:lpstr>Suggestions 3/3  From the information provided</vt:lpstr>
      <vt:lpstr>Insights 1/3  From the information provided</vt:lpstr>
      <vt:lpstr>Insights 2/3  From the information provided</vt:lpstr>
      <vt:lpstr>Insights 3/3  From the information provided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Katrina Nakamura</dc:creator>
  <cp:lastModifiedBy>Katrina Nakamura</cp:lastModifiedBy>
  <cp:revision>25</cp:revision>
  <cp:lastPrinted>2025-04-16T02:52:22Z</cp:lastPrinted>
  <dcterms:created xsi:type="dcterms:W3CDTF">2025-04-11T22:40:19Z</dcterms:created>
  <dcterms:modified xsi:type="dcterms:W3CDTF">2025-04-21T22:51:20Z</dcterms:modified>
</cp:coreProperties>
</file>