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4"/>
  </p:sldMasterIdLst>
  <p:notesMasterIdLst>
    <p:notesMasterId r:id="rId22"/>
  </p:notesMasterIdLst>
  <p:handoutMasterIdLst>
    <p:handoutMasterId r:id="rId23"/>
  </p:handoutMasterIdLst>
  <p:sldIdLst>
    <p:sldId id="332" r:id="rId5"/>
    <p:sldId id="354" r:id="rId6"/>
    <p:sldId id="346" r:id="rId7"/>
    <p:sldId id="353" r:id="rId8"/>
    <p:sldId id="383" r:id="rId9"/>
    <p:sldId id="382" r:id="rId10"/>
    <p:sldId id="379" r:id="rId11"/>
    <p:sldId id="375" r:id="rId12"/>
    <p:sldId id="369" r:id="rId13"/>
    <p:sldId id="376" r:id="rId14"/>
    <p:sldId id="370" r:id="rId15"/>
    <p:sldId id="377" r:id="rId16"/>
    <p:sldId id="378" r:id="rId17"/>
    <p:sldId id="372" r:id="rId18"/>
    <p:sldId id="344" r:id="rId19"/>
    <p:sldId id="384" r:id="rId20"/>
    <p:sldId id="3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3" autoAdjust="0"/>
    <p:restoredTop sz="95354" autoAdjust="0"/>
  </p:normalViewPr>
  <p:slideViewPr>
    <p:cSldViewPr snapToGrid="0">
      <p:cViewPr varScale="1">
        <p:scale>
          <a:sx n="112" d="100"/>
          <a:sy n="112" d="100"/>
        </p:scale>
        <p:origin x="1008" y="184"/>
      </p:cViewPr>
      <p:guideLst>
        <p:guide orient="horz" pos="2160"/>
        <p:guide pos="3840"/>
      </p:guideLst>
    </p:cSldViewPr>
  </p:slideViewPr>
  <p:outlineViewPr>
    <p:cViewPr>
      <p:scale>
        <a:sx n="33" d="100"/>
        <a:sy n="33" d="100"/>
      </p:scale>
      <p:origin x="0" y="-3456"/>
    </p:cViewPr>
  </p:outlineViewPr>
  <p:notesTextViewPr>
    <p:cViewPr>
      <p:scale>
        <a:sx n="1" d="1"/>
        <a:sy n="1" d="1"/>
      </p:scale>
      <p:origin x="0" y="0"/>
    </p:cViewPr>
  </p:notesTextViewPr>
  <p:sorterViewPr>
    <p:cViewPr>
      <p:scale>
        <a:sx n="100" d="100"/>
        <a:sy n="100" d="100"/>
      </p:scale>
      <p:origin x="0" y="-7325"/>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4/14/25</a:t>
            </a:fld>
            <a:endParaRPr lang="en-US" dirty="0"/>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dirty="0"/>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4/14/25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dirty="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a:t>
            </a:fld>
            <a:endParaRPr lang="en-US" dirty="0"/>
          </a:p>
        </p:txBody>
      </p:sp>
    </p:spTree>
    <p:extLst>
      <p:ext uri="{BB962C8B-B14F-4D97-AF65-F5344CB8AC3E}">
        <p14:creationId xmlns:p14="http://schemas.microsoft.com/office/powerpoint/2010/main" val="293488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BFD68-1266-C7CE-B080-A7868EF6A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CD71A-F72A-5218-7D22-55B6090B7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54823-3D41-C0D1-6EA5-A279C972EB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091B72-1105-7C79-D6A0-2600BD97E35C}"/>
              </a:ext>
            </a:extLst>
          </p:cNvPr>
          <p:cNvSpPr>
            <a:spLocks noGrp="1"/>
          </p:cNvSpPr>
          <p:nvPr>
            <p:ph type="sldNum" sz="quarter" idx="5"/>
          </p:nvPr>
        </p:nvSpPr>
        <p:spPr/>
        <p:txBody>
          <a:bodyPr/>
          <a:lstStyle/>
          <a:p>
            <a:fld id="{115A580F-E35D-42E1-AF82-E41CC201EA91}" type="slidenum">
              <a:rPr lang="en-US" smtClean="0"/>
              <a:t>14</a:t>
            </a:fld>
            <a:endParaRPr lang="en-US" dirty="0"/>
          </a:p>
        </p:txBody>
      </p:sp>
    </p:spTree>
    <p:extLst>
      <p:ext uri="{BB962C8B-B14F-4D97-AF65-F5344CB8AC3E}">
        <p14:creationId xmlns:p14="http://schemas.microsoft.com/office/powerpoint/2010/main" val="120477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15</a:t>
            </a:fld>
            <a:endParaRPr lang="en-US" dirty="0"/>
          </a:p>
        </p:txBody>
      </p:sp>
    </p:spTree>
    <p:extLst>
      <p:ext uri="{BB962C8B-B14F-4D97-AF65-F5344CB8AC3E}">
        <p14:creationId xmlns:p14="http://schemas.microsoft.com/office/powerpoint/2010/main" val="3470852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BC5FB-75EB-E7F2-5467-CE36228C9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DEED5-3F5B-CBE9-8FD8-3D8D95A54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5D5DF-91EA-EC5F-0983-244F69DC62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578E5B-E238-CA5A-E2E8-415FF2CD95E6}"/>
              </a:ext>
            </a:extLst>
          </p:cNvPr>
          <p:cNvSpPr>
            <a:spLocks noGrp="1"/>
          </p:cNvSpPr>
          <p:nvPr>
            <p:ph type="sldNum" sz="quarter" idx="5"/>
          </p:nvPr>
        </p:nvSpPr>
        <p:spPr/>
        <p:txBody>
          <a:bodyPr/>
          <a:lstStyle/>
          <a:p>
            <a:fld id="{115A580F-E35D-42E1-AF82-E41CC201EA91}" type="slidenum">
              <a:rPr lang="en-US" smtClean="0"/>
              <a:t>16</a:t>
            </a:fld>
            <a:endParaRPr lang="en-US" dirty="0"/>
          </a:p>
        </p:txBody>
      </p:sp>
    </p:spTree>
    <p:extLst>
      <p:ext uri="{BB962C8B-B14F-4D97-AF65-F5344CB8AC3E}">
        <p14:creationId xmlns:p14="http://schemas.microsoft.com/office/powerpoint/2010/main" val="5627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DDA2A-C576-A9FC-4EE9-DB9E64327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C7AD2-D41A-7482-1954-056BB23E9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95BB0-9DBC-8A4D-D166-5FCDB0740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834196-1C05-732C-9BB1-7E16604AAFA3}"/>
              </a:ext>
            </a:extLst>
          </p:cNvPr>
          <p:cNvSpPr>
            <a:spLocks noGrp="1"/>
          </p:cNvSpPr>
          <p:nvPr>
            <p:ph type="sldNum" sz="quarter" idx="5"/>
          </p:nvPr>
        </p:nvSpPr>
        <p:spPr/>
        <p:txBody>
          <a:bodyPr/>
          <a:lstStyle/>
          <a:p>
            <a:fld id="{115A580F-E35D-42E1-AF82-E41CC201EA91}" type="slidenum">
              <a:rPr lang="en-US" smtClean="0"/>
              <a:t>17</a:t>
            </a:fld>
            <a:endParaRPr lang="en-US" dirty="0"/>
          </a:p>
        </p:txBody>
      </p:sp>
    </p:spTree>
    <p:extLst>
      <p:ext uri="{BB962C8B-B14F-4D97-AF65-F5344CB8AC3E}">
        <p14:creationId xmlns:p14="http://schemas.microsoft.com/office/powerpoint/2010/main" val="348610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a:t>
            </a:fld>
            <a:endParaRPr lang="en-US" dirty="0"/>
          </a:p>
        </p:txBody>
      </p:sp>
    </p:spTree>
    <p:extLst>
      <p:ext uri="{BB962C8B-B14F-4D97-AF65-F5344CB8AC3E}">
        <p14:creationId xmlns:p14="http://schemas.microsoft.com/office/powerpoint/2010/main" val="100074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CDE09-82F0-728E-A5AC-77752D89F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6B1BB-EA4B-F851-E965-265628C32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6E8EC-284F-1166-5F55-ED56D9DD57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7CCDE9-0491-E7A1-62E7-5ADC9648B21C}"/>
              </a:ext>
            </a:extLst>
          </p:cNvPr>
          <p:cNvSpPr>
            <a:spLocks noGrp="1"/>
          </p:cNvSpPr>
          <p:nvPr>
            <p:ph type="sldNum" sz="quarter" idx="5"/>
          </p:nvPr>
        </p:nvSpPr>
        <p:spPr/>
        <p:txBody>
          <a:bodyPr/>
          <a:lstStyle/>
          <a:p>
            <a:fld id="{115A580F-E35D-42E1-AF82-E41CC201EA91}" type="slidenum">
              <a:rPr lang="en-US" smtClean="0"/>
              <a:t>7</a:t>
            </a:fld>
            <a:endParaRPr lang="en-US" dirty="0"/>
          </a:p>
        </p:txBody>
      </p:sp>
    </p:spTree>
    <p:extLst>
      <p:ext uri="{BB962C8B-B14F-4D97-AF65-F5344CB8AC3E}">
        <p14:creationId xmlns:p14="http://schemas.microsoft.com/office/powerpoint/2010/main" val="308951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F5810-F7C6-C389-88D4-899F3CFA3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4374C-7A0E-80A0-2E5A-7FDA131A0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128D5-210D-6B84-CAA8-279063DC7F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F37E2C-167D-65E2-E018-670CF339237A}"/>
              </a:ext>
            </a:extLst>
          </p:cNvPr>
          <p:cNvSpPr>
            <a:spLocks noGrp="1"/>
          </p:cNvSpPr>
          <p:nvPr>
            <p:ph type="sldNum" sz="quarter" idx="5"/>
          </p:nvPr>
        </p:nvSpPr>
        <p:spPr/>
        <p:txBody>
          <a:bodyPr/>
          <a:lstStyle/>
          <a:p>
            <a:fld id="{115A580F-E35D-42E1-AF82-E41CC201EA91}" type="slidenum">
              <a:rPr lang="en-US" smtClean="0"/>
              <a:t>8</a:t>
            </a:fld>
            <a:endParaRPr lang="en-US" dirty="0"/>
          </a:p>
        </p:txBody>
      </p:sp>
    </p:spTree>
    <p:extLst>
      <p:ext uri="{BB962C8B-B14F-4D97-AF65-F5344CB8AC3E}">
        <p14:creationId xmlns:p14="http://schemas.microsoft.com/office/powerpoint/2010/main" val="708791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0152E-0F69-2355-57B3-DEE20D164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F3D49-C451-9F4A-D23D-6B8B19459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2E02D-8D35-F65B-E2D6-849F0DEFF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DE05B1-49EA-1321-071A-D3FF90729A88}"/>
              </a:ext>
            </a:extLst>
          </p:cNvPr>
          <p:cNvSpPr>
            <a:spLocks noGrp="1"/>
          </p:cNvSpPr>
          <p:nvPr>
            <p:ph type="sldNum" sz="quarter" idx="5"/>
          </p:nvPr>
        </p:nvSpPr>
        <p:spPr/>
        <p:txBody>
          <a:bodyPr/>
          <a:lstStyle/>
          <a:p>
            <a:fld id="{115A580F-E35D-42E1-AF82-E41CC201EA91}" type="slidenum">
              <a:rPr lang="en-US" smtClean="0"/>
              <a:t>9</a:t>
            </a:fld>
            <a:endParaRPr lang="en-US" dirty="0"/>
          </a:p>
        </p:txBody>
      </p:sp>
    </p:spTree>
    <p:extLst>
      <p:ext uri="{BB962C8B-B14F-4D97-AF65-F5344CB8AC3E}">
        <p14:creationId xmlns:p14="http://schemas.microsoft.com/office/powerpoint/2010/main" val="214996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68FBC-33ED-1213-13BF-DC931342B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03294-066C-DCC3-4A05-55CB0C997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B5C2-04D1-ECA6-7742-8C60B3BA9F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970FE0-7028-A4BD-C415-6F77D39E7D95}"/>
              </a:ext>
            </a:extLst>
          </p:cNvPr>
          <p:cNvSpPr>
            <a:spLocks noGrp="1"/>
          </p:cNvSpPr>
          <p:nvPr>
            <p:ph type="sldNum" sz="quarter" idx="5"/>
          </p:nvPr>
        </p:nvSpPr>
        <p:spPr/>
        <p:txBody>
          <a:bodyPr/>
          <a:lstStyle/>
          <a:p>
            <a:fld id="{115A580F-E35D-42E1-AF82-E41CC201EA91}" type="slidenum">
              <a:rPr lang="en-US" smtClean="0"/>
              <a:t>10</a:t>
            </a:fld>
            <a:endParaRPr lang="en-US" dirty="0"/>
          </a:p>
        </p:txBody>
      </p:sp>
    </p:spTree>
    <p:extLst>
      <p:ext uri="{BB962C8B-B14F-4D97-AF65-F5344CB8AC3E}">
        <p14:creationId xmlns:p14="http://schemas.microsoft.com/office/powerpoint/2010/main" val="1380179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A53B9-06E9-13FE-2846-1CC821E72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9FE82-E87D-7482-62C4-2944DED87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6A4C3-7FF5-7240-980A-07079728CF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DD595B-09D0-EF05-4063-3694AB4B6D4E}"/>
              </a:ext>
            </a:extLst>
          </p:cNvPr>
          <p:cNvSpPr>
            <a:spLocks noGrp="1"/>
          </p:cNvSpPr>
          <p:nvPr>
            <p:ph type="sldNum" sz="quarter" idx="5"/>
          </p:nvPr>
        </p:nvSpPr>
        <p:spPr/>
        <p:txBody>
          <a:bodyPr/>
          <a:lstStyle/>
          <a:p>
            <a:fld id="{115A580F-E35D-42E1-AF82-E41CC201EA91}" type="slidenum">
              <a:rPr lang="en-US" smtClean="0"/>
              <a:t>11</a:t>
            </a:fld>
            <a:endParaRPr lang="en-US" dirty="0"/>
          </a:p>
        </p:txBody>
      </p:sp>
    </p:spTree>
    <p:extLst>
      <p:ext uri="{BB962C8B-B14F-4D97-AF65-F5344CB8AC3E}">
        <p14:creationId xmlns:p14="http://schemas.microsoft.com/office/powerpoint/2010/main" val="78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F0502-BD2C-F13C-C1F1-6EC3049DC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53591-9B66-EC0B-4154-BD8149A00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517F68-512F-B752-6533-9C56C792F2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B86DAC-9DED-5523-4708-4CAB9560DAA9}"/>
              </a:ext>
            </a:extLst>
          </p:cNvPr>
          <p:cNvSpPr>
            <a:spLocks noGrp="1"/>
          </p:cNvSpPr>
          <p:nvPr>
            <p:ph type="sldNum" sz="quarter" idx="5"/>
          </p:nvPr>
        </p:nvSpPr>
        <p:spPr/>
        <p:txBody>
          <a:bodyPr/>
          <a:lstStyle/>
          <a:p>
            <a:fld id="{115A580F-E35D-42E1-AF82-E41CC201EA91}" type="slidenum">
              <a:rPr lang="en-US" smtClean="0"/>
              <a:t>12</a:t>
            </a:fld>
            <a:endParaRPr lang="en-US" dirty="0"/>
          </a:p>
        </p:txBody>
      </p:sp>
    </p:spTree>
    <p:extLst>
      <p:ext uri="{BB962C8B-B14F-4D97-AF65-F5344CB8AC3E}">
        <p14:creationId xmlns:p14="http://schemas.microsoft.com/office/powerpoint/2010/main" val="341972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E3524-DA23-FE7E-835C-BD6FC17AF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7C2A8-6F44-F26D-9296-99ADF7770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F16F8-4833-9BF0-BD84-0B80F4798B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A56B58-4DA5-F9C9-98CF-2E42295DA7A9}"/>
              </a:ext>
            </a:extLst>
          </p:cNvPr>
          <p:cNvSpPr>
            <a:spLocks noGrp="1"/>
          </p:cNvSpPr>
          <p:nvPr>
            <p:ph type="sldNum" sz="quarter" idx="5"/>
          </p:nvPr>
        </p:nvSpPr>
        <p:spPr/>
        <p:txBody>
          <a:bodyPr/>
          <a:lstStyle/>
          <a:p>
            <a:fld id="{115A580F-E35D-42E1-AF82-E41CC201EA91}" type="slidenum">
              <a:rPr lang="en-US" smtClean="0"/>
              <a:t>13</a:t>
            </a:fld>
            <a:endParaRPr lang="en-US" dirty="0"/>
          </a:p>
        </p:txBody>
      </p:sp>
    </p:spTree>
    <p:extLst>
      <p:ext uri="{BB962C8B-B14F-4D97-AF65-F5344CB8AC3E}">
        <p14:creationId xmlns:p14="http://schemas.microsoft.com/office/powerpoint/2010/main" val="147905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49018627"/>
      </p:ext>
    </p:extLst>
  </p:cSld>
  <p:clrMapOvr>
    <a:masterClrMapping/>
  </p:clrMapOvr>
  <p:hf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178604303"/>
      </p:ext>
    </p:extLst>
  </p:cSld>
  <p:clrMapOvr>
    <a:masterClrMapping/>
  </p:clrMapOvr>
  <p:hf hdr="0" ftr="0" dt="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0327907"/>
      </p:ext>
    </p:extLst>
  </p:cSld>
  <p:clrMapOvr>
    <a:masterClrMapping/>
  </p:clrMapOvr>
  <p:hf hdr="0" ftr="0" dt="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685800" y="908591"/>
            <a:ext cx="4058728" cy="5225507"/>
          </a:xfrm>
        </p:spPr>
        <p:txBody>
          <a:bodyPr anchor="t">
            <a:normAutofit/>
          </a:bodyPr>
          <a:lstStyle>
            <a:lvl1pPr>
              <a:defRPr sz="3200"/>
            </a:lvl1pPr>
          </a:lstStyle>
          <a:p>
            <a:r>
              <a:rPr lang="en-US" dirty="0"/>
              <a:t>Click to add title</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699125" y="0"/>
            <a:ext cx="5786438" cy="6134100"/>
          </a:xfrm>
        </p:spPr>
        <p:txBody>
          <a:bodyPr/>
          <a:lstStyle>
            <a:lvl1pPr marL="0" indent="0" algn="ctr">
              <a:buNone/>
              <a:defRPr/>
            </a:lvl1pPr>
          </a:lstStyle>
          <a:p>
            <a:r>
              <a:rPr lang="en-US" dirty="0"/>
              <a:t>Click icon to insert picture</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3" name="Straight Connector 2">
            <a:extLst>
              <a:ext uri="{FF2B5EF4-FFF2-40B4-BE49-F238E27FC236}">
                <a16:creationId xmlns:a16="http://schemas.microsoft.com/office/drawing/2014/main" id="{8B32A424-7EFB-F80C-2BDA-94D103A55F77}"/>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8EFEEF-ABDC-22C9-C5DB-0494BEB8687D}"/>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83693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23860" y="983902"/>
            <a:ext cx="10787370" cy="1051927"/>
          </a:xfrm>
          <a:prstGeom prst="rect">
            <a:avLst/>
          </a:prstGeom>
        </p:spPr>
        <p:txBody>
          <a:bodyPr anchor="t">
            <a:normAutofit/>
          </a:bodyPr>
          <a:lstStyle>
            <a:lvl1pPr>
              <a:defRPr sz="3200"/>
            </a:lvl1pPr>
          </a:lstStyle>
          <a:p>
            <a:r>
              <a:rPr lang="en-US" dirty="0"/>
              <a:t>Click to add title</a:t>
            </a:r>
          </a:p>
        </p:txBody>
      </p:sp>
      <p:sp>
        <p:nvSpPr>
          <p:cNvPr id="6" name="Table Placeholder 5">
            <a:extLst>
              <a:ext uri="{FF2B5EF4-FFF2-40B4-BE49-F238E27FC236}">
                <a16:creationId xmlns:a16="http://schemas.microsoft.com/office/drawing/2014/main" id="{C6DB8F81-B3A9-1D53-A844-F980B4ED20C9}"/>
              </a:ext>
            </a:extLst>
          </p:cNvPr>
          <p:cNvSpPr>
            <a:spLocks noGrp="1"/>
          </p:cNvSpPr>
          <p:nvPr>
            <p:ph type="tbl" sz="quarter" idx="15" hasCustomPrompt="1"/>
          </p:nvPr>
        </p:nvSpPr>
        <p:spPr>
          <a:xfrm>
            <a:off x="706608" y="2244725"/>
            <a:ext cx="10761492" cy="3903663"/>
          </a:xfrm>
        </p:spPr>
        <p:txBody>
          <a:bodyPr/>
          <a:lstStyle>
            <a:lvl1pPr>
              <a:defRPr/>
            </a:lvl1pPr>
          </a:lstStyle>
          <a:p>
            <a:r>
              <a:rPr lang="en-US" dirty="0"/>
              <a:t>Click icon to insert table</a:t>
            </a:r>
          </a:p>
        </p:txBody>
      </p:sp>
      <p:sp>
        <p:nvSpPr>
          <p:cNvPr id="8" name="Slide Number Placeholder 5">
            <a:extLst>
              <a:ext uri="{FF2B5EF4-FFF2-40B4-BE49-F238E27FC236}">
                <a16:creationId xmlns:a16="http://schemas.microsoft.com/office/drawing/2014/main" id="{9147C2FA-8BD9-36BF-787A-3B3C4847BF5F}"/>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400">
                <a:solidFill>
                  <a:schemeClr val="tx1"/>
                </a:solidFill>
              </a:defRPr>
            </a:lvl1pPr>
          </a:lstStyle>
          <a:p>
            <a:fld id="{C3DB2ADC-AF19-4574-8C10-79B5B04FCA27}" type="slidenum">
              <a:rPr lang="en-US" smtClean="0"/>
              <a:pPr/>
              <a:t>‹#›</a:t>
            </a:fld>
            <a:endParaRPr lang="en-US" dirty="0"/>
          </a:p>
        </p:txBody>
      </p:sp>
      <p:cxnSp>
        <p:nvCxnSpPr>
          <p:cNvPr id="9" name="Straight Connector 8">
            <a:extLst>
              <a:ext uri="{FF2B5EF4-FFF2-40B4-BE49-F238E27FC236}">
                <a16:creationId xmlns:a16="http://schemas.microsoft.com/office/drawing/2014/main" id="{133A6849-B613-7080-903C-A7A211B7C596}"/>
              </a:ext>
              <a:ext uri="{C183D7F6-B498-43B3-948B-1728B52AA6E4}">
                <adec:decorative xmlns:adec="http://schemas.microsoft.com/office/drawing/2017/decorative" val="1"/>
              </a:ext>
            </a:extLst>
          </p:cNvPr>
          <p:cNvCxnSpPr>
            <a:cxnSpLocks/>
          </p:cNvCxnSpPr>
          <p:nvPr userDrawn="1"/>
        </p:nvCxnSpPr>
        <p:spPr>
          <a:xfrm>
            <a:off x="724574" y="723899"/>
            <a:ext cx="1076149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45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2">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763439" y="684311"/>
            <a:ext cx="4058728" cy="2749009"/>
          </a:xfrm>
        </p:spPr>
        <p:txBody>
          <a:bodyPr anchor="b">
            <a:normAutofit/>
          </a:bodyPr>
          <a:lstStyle>
            <a:lvl1pPr algn="l">
              <a:defRPr sz="3200"/>
            </a:lvl1pPr>
          </a:lstStyle>
          <a:p>
            <a:r>
              <a:rPr lang="en-US" dirty="0"/>
              <a:t>Click to add title</a:t>
            </a:r>
          </a:p>
        </p:txBody>
      </p:sp>
      <p:cxnSp>
        <p:nvCxnSpPr>
          <p:cNvPr id="5" name="Straight Connecto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814484" y="721031"/>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621246-77E4-43F0-CD40-C7DB9555D266}"/>
              </a:ext>
              <a:ext uri="{C183D7F6-B498-43B3-948B-1728B52AA6E4}">
                <adec:decorative xmlns:adec="http://schemas.microsoft.com/office/drawing/2017/decorative" val="1"/>
              </a:ext>
            </a:extLst>
          </p:cNvPr>
          <p:cNvCxnSpPr>
            <a:cxnSpLocks/>
          </p:cNvCxnSpPr>
          <p:nvPr userDrawn="1"/>
        </p:nvCxnSpPr>
        <p:spPr>
          <a:xfrm>
            <a:off x="5713726" y="6134059"/>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757600" y="3662835"/>
            <a:ext cx="4064567" cy="2468396"/>
          </a:xfrm>
        </p:spPr>
        <p:txBody>
          <a:bodyPr/>
          <a:lstStyle>
            <a:lvl1pPr marL="0" indent="0">
              <a:spcBef>
                <a:spcPts val="0"/>
              </a:spcBef>
              <a:buNone/>
              <a:defRPr/>
            </a:lvl1pPr>
            <a:lvl2pPr marL="457200" indent="0">
              <a:spcBef>
                <a:spcPts val="0"/>
              </a:spcBef>
              <a:buNone/>
              <a:defRPr/>
            </a:lvl2pPr>
            <a:lvl3pPr marL="914400" indent="0">
              <a:spcBef>
                <a:spcPts val="0"/>
              </a:spcBef>
              <a:buNone/>
              <a:defRPr/>
            </a:lvl3pPr>
            <a:lvl4pPr marL="1371600" indent="0">
              <a:spcBef>
                <a:spcPts val="0"/>
              </a:spcBef>
              <a:buNone/>
              <a:defRPr/>
            </a:lvl4pPr>
            <a:lvl5pPr marL="1828800" indent="0">
              <a:spcBef>
                <a:spcPts val="0"/>
              </a:spcBef>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523061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76001722"/>
      </p:ext>
    </p:extLst>
  </p:cSld>
  <p:clrMapOvr>
    <a:masterClrMapping/>
  </p:clrMapOvr>
  <p:hf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248991466"/>
      </p:ext>
    </p:extLst>
  </p:cSld>
  <p:clrMapOvr>
    <a:masterClrMapping/>
  </p:clrMapOvr>
  <p:hf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339675148"/>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4607822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05566521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07547046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48046305"/>
      </p:ext>
    </p:extLst>
  </p:cSld>
  <p:clrMapOvr>
    <a:masterClrMapping/>
  </p:clrMapOvr>
  <p:hf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08642628"/>
      </p:ext>
    </p:extLst>
  </p:cSld>
  <p:clrMapOvr>
    <a:masterClrMapping/>
  </p:clrMapOvr>
  <p:hf hdr="0" ft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4052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29" r:id="rId13"/>
    <p:sldLayoutId id="2147483730" r:id="rId14"/>
  </p:sldLayoutIdLst>
  <p:hf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publications/i/item/9789240053052"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D8326-B701-CBE8-39AA-6C700DA49CE4}"/>
              </a:ext>
            </a:extLst>
          </p:cNvPr>
          <p:cNvSpPr>
            <a:spLocks noGrp="1"/>
          </p:cNvSpPr>
          <p:nvPr>
            <p:ph type="title"/>
          </p:nvPr>
        </p:nvSpPr>
        <p:spPr>
          <a:xfrm>
            <a:off x="685800" y="908591"/>
            <a:ext cx="4206240" cy="5225507"/>
          </a:xfrm>
        </p:spPr>
        <p:txBody>
          <a:bodyPr>
            <a:normAutofit fontScale="90000"/>
          </a:bodyPr>
          <a:lstStyle/>
          <a:p>
            <a:r>
              <a:rPr lang="en-US" sz="4000" dirty="0"/>
              <a:t>5 Senses</a:t>
            </a:r>
            <a:br>
              <a:rPr lang="en-US" sz="3600" dirty="0"/>
            </a:br>
            <a:r>
              <a:rPr lang="en-US" sz="2900" dirty="0"/>
              <a:t>B2B Virtual Spa</a:t>
            </a:r>
            <a:br>
              <a:rPr lang="en-US" dirty="0"/>
            </a:br>
            <a:br>
              <a:rPr lang="en-US" dirty="0"/>
            </a:br>
            <a:br>
              <a:rPr lang="en-US" sz="3200" dirty="0"/>
            </a:br>
            <a:br>
              <a:rPr lang="en-US" dirty="0"/>
            </a:br>
            <a:r>
              <a:rPr lang="en-US" sz="3100" dirty="0"/>
              <a:t>Personalized STRESS RELIEF IN 15 MinuteS</a:t>
            </a:r>
            <a:br>
              <a:rPr lang="en-US" dirty="0"/>
            </a:br>
            <a:br>
              <a:rPr lang="en-US" dirty="0"/>
            </a:br>
            <a:br>
              <a:rPr lang="en-US" dirty="0"/>
            </a:br>
            <a:br>
              <a:rPr lang="en-US" dirty="0"/>
            </a:br>
            <a:r>
              <a:rPr lang="en-US" sz="2000" dirty="0"/>
              <a:t>Thriving in Modern times with eastern traditions &amp; Science</a:t>
            </a:r>
            <a:br>
              <a:rPr lang="en-US" sz="2400" dirty="0"/>
            </a:br>
            <a:endParaRPr lang="en-US" sz="2400" dirty="0"/>
          </a:p>
        </p:txBody>
      </p:sp>
      <p:pic>
        <p:nvPicPr>
          <p:cNvPr id="3" name="Picture 2">
            <a:extLst>
              <a:ext uri="{FF2B5EF4-FFF2-40B4-BE49-F238E27FC236}">
                <a16:creationId xmlns:a16="http://schemas.microsoft.com/office/drawing/2014/main" id="{DCFEAEE0-05A0-2411-4B18-1357DBCCD915}"/>
              </a:ext>
            </a:extLst>
          </p:cNvPr>
          <p:cNvPicPr>
            <a:picLocks noChangeAspect="1"/>
          </p:cNvPicPr>
          <p:nvPr/>
        </p:nvPicPr>
        <p:blipFill>
          <a:blip r:embed="rId3"/>
          <a:stretch>
            <a:fillRect/>
          </a:stretch>
        </p:blipFill>
        <p:spPr>
          <a:xfrm rot="5400000">
            <a:off x="5484813" y="857250"/>
            <a:ext cx="6858000" cy="5143500"/>
          </a:xfrm>
          <a:prstGeom prst="rect">
            <a:avLst/>
          </a:prstGeom>
        </p:spPr>
      </p:pic>
    </p:spTree>
    <p:extLst>
      <p:ext uri="{BB962C8B-B14F-4D97-AF65-F5344CB8AC3E}">
        <p14:creationId xmlns:p14="http://schemas.microsoft.com/office/powerpoint/2010/main" val="2922288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82B28-5A75-3D83-400E-D0064E6488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D1D220-417B-2F79-F078-BA9C1CBF957F}"/>
              </a:ext>
            </a:extLst>
          </p:cNvPr>
          <p:cNvSpPr>
            <a:spLocks noGrp="1"/>
          </p:cNvSpPr>
          <p:nvPr>
            <p:ph type="title"/>
          </p:nvPr>
        </p:nvSpPr>
        <p:spPr>
          <a:xfrm>
            <a:off x="763438" y="684311"/>
            <a:ext cx="10758001" cy="5453599"/>
          </a:xfrm>
        </p:spPr>
        <p:txBody>
          <a:bodyPr anchor="t" anchorCtr="0">
            <a:normAutofit fontScale="90000"/>
          </a:bodyPr>
          <a:lstStyle/>
          <a:p>
            <a:pPr algn="ctr"/>
            <a:r>
              <a:rPr lang="en-US" sz="2200" b="1" cap="none" dirty="0">
                <a:latin typeface="Calisto MT" panose="02040603050505030304" pitchFamily="18" charset="77"/>
              </a:rPr>
              <a:t>Wearables and 5 Senses</a:t>
            </a:r>
            <a:br>
              <a:rPr lang="en-US" sz="2200" b="1" cap="none" dirty="0">
                <a:latin typeface="Calisto MT" panose="02040603050505030304" pitchFamily="18" charset="77"/>
              </a:rPr>
            </a:br>
            <a:r>
              <a:rPr lang="en-US" sz="2200" b="1" cap="none" dirty="0">
                <a:latin typeface="Calisto MT" panose="02040603050505030304" pitchFamily="18" charset="77"/>
              </a:rPr>
              <a:t>Data-driven insights and personalized recommendations are a natural fit.</a:t>
            </a:r>
            <a:br>
              <a:rPr lang="en-US" sz="2200" b="1" cap="none" dirty="0">
                <a:latin typeface="Calisto MT" panose="02040603050505030304" pitchFamily="18" charset="77"/>
              </a:rPr>
            </a:b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Some wearables like Fitbit Sense 2, Sense, and the Samsung Galaxy watch already offer features like stress tracking, guided breathing and meditation but </a:t>
            </a:r>
            <a:r>
              <a:rPr lang="en-US" sz="2200" u="sng" cap="none" dirty="0">
                <a:latin typeface="Calisto MT" panose="02040603050505030304" pitchFamily="18" charset="77"/>
              </a:rPr>
              <a:t>are not yet customizing how they communicate the meaning of the tracking data to their customers, or data variability, to be relevant to the state of their customer’s mind-body right now</a:t>
            </a:r>
            <a:r>
              <a:rPr lang="en-US" sz="2200" cap="none" dirty="0">
                <a:latin typeface="Calisto MT" panose="02040603050505030304" pitchFamily="18" charset="77"/>
              </a:rPr>
              <a:t>. Currently, wearables data are interpreted only from a Western science perspective in context of disease which can cause more stress. Adding an Eastern perspective gives wearables users more power to understand how their physical symptoms today may reflect current events in their life and can change. Eastern medicine methods detect patterns of symptoms from stress that may be independent of disease today but contribute to disease over time if left unrecognized.</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In an increasingly competitive market, wearables companies partnering with us will stand out by offering </a:t>
            </a:r>
            <a:r>
              <a:rPr lang="en-US" sz="2200" u="sng" cap="none" dirty="0">
                <a:latin typeface="Calisto MT" panose="02040603050505030304" pitchFamily="18" charset="77"/>
              </a:rPr>
              <a:t>personalized physical + mental insights and suggestions</a:t>
            </a:r>
            <a:r>
              <a:rPr lang="en-US" sz="2200" cap="none" dirty="0">
                <a:latin typeface="Calisto MT" panose="02040603050505030304" pitchFamily="18" charset="77"/>
              </a:rPr>
              <a:t> for holistic health and </a:t>
            </a:r>
            <a:r>
              <a:rPr lang="en-US" sz="2200" b="1" cap="none" dirty="0">
                <a:latin typeface="Calisto MT" panose="02040603050505030304" pitchFamily="18" charset="77"/>
              </a:rPr>
              <a:t>effective</a:t>
            </a:r>
            <a:r>
              <a:rPr lang="en-US" sz="2200" cap="none" dirty="0">
                <a:latin typeface="Calisto MT" panose="02040603050505030304" pitchFamily="18" charset="77"/>
              </a:rPr>
              <a:t> stress reduction. </a:t>
            </a:r>
            <a:br>
              <a:rPr lang="en-US" sz="2200" cap="none" dirty="0"/>
            </a:br>
            <a:br>
              <a:rPr lang="en-US" sz="2000" cap="none" dirty="0">
                <a:latin typeface="Calisto MT" panose="02040603050505030304" pitchFamily="18" charset="77"/>
              </a:rPr>
            </a:br>
            <a:endParaRPr lang="en-US" cap="none" dirty="0"/>
          </a:p>
        </p:txBody>
      </p:sp>
    </p:spTree>
    <p:extLst>
      <p:ext uri="{BB962C8B-B14F-4D97-AF65-F5344CB8AC3E}">
        <p14:creationId xmlns:p14="http://schemas.microsoft.com/office/powerpoint/2010/main" val="2921736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B8958-D56A-08FB-78C5-313D4548B9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B2EC92-AB8B-AA68-FB77-8217AFBF3F7F}"/>
              </a:ext>
            </a:extLst>
          </p:cNvPr>
          <p:cNvSpPr>
            <a:spLocks noGrp="1"/>
          </p:cNvSpPr>
          <p:nvPr>
            <p:ph type="title"/>
          </p:nvPr>
        </p:nvSpPr>
        <p:spPr>
          <a:xfrm>
            <a:off x="763438" y="684311"/>
            <a:ext cx="10758001" cy="5453599"/>
          </a:xfrm>
        </p:spPr>
        <p:txBody>
          <a:bodyPr anchor="t" anchorCtr="0">
            <a:noAutofit/>
          </a:bodyPr>
          <a:lstStyle/>
          <a:p>
            <a:pPr fontAlgn="t"/>
            <a:r>
              <a:rPr lang="en-US" sz="2000" b="1" cap="none" dirty="0">
                <a:latin typeface="Calisto MT" panose="02040603050505030304" pitchFamily="18" charset="77"/>
              </a:rPr>
              <a:t>Revenue model</a:t>
            </a:r>
            <a:r>
              <a:rPr lang="en-US" sz="2000" cap="none" dirty="0">
                <a:latin typeface="Calisto MT" panose="02040603050505030304" pitchFamily="18" charset="77"/>
              </a:rPr>
              <a:t>: Licensing, subscription, priced per head or use. 5 Senses can be plugged into wearables stress programming or purchased as a premium add-on, like: “Unlock a personalized stress relief session tailored to your heart rate variability (HRV).”</a:t>
            </a:r>
            <a:br>
              <a:rPr lang="en-US" sz="2000" cap="none" dirty="0">
                <a:latin typeface="Calisto MT" panose="02040603050505030304" pitchFamily="18" charset="77"/>
              </a:rPr>
            </a:br>
            <a:br>
              <a:rPr lang="en-US" sz="2000" cap="none" dirty="0">
                <a:latin typeface="Calisto MT" panose="02040603050505030304" pitchFamily="18" charset="77"/>
              </a:rPr>
            </a:br>
            <a:r>
              <a:rPr lang="en-US" sz="2000" b="1" cap="none" dirty="0">
                <a:latin typeface="Calisto MT" panose="02040603050505030304" pitchFamily="18" charset="77"/>
              </a:rPr>
              <a:t>Access: </a:t>
            </a:r>
            <a:r>
              <a:rPr lang="en-US" sz="2000" cap="none" dirty="0">
                <a:latin typeface="Calisto MT" panose="02040603050505030304" pitchFamily="18" charset="77"/>
              </a:rPr>
              <a:t>5 Senses sessions can be integrated to a wearable tech company’s platform, via an app or preferably by QR code to our dedicated platform for no need to download an app. Custom content is available to wearables firms to offer when their customers are checking their stress level or HRV data and customized to data readings. Fitbit could offer an integrated stress management program with our 15-minute sessions under their branding, for example, paying us a fee per user or a licensing fee. Possibilities include:</a:t>
            </a:r>
            <a:br>
              <a:rPr lang="en-US" sz="2000" cap="none" dirty="0">
                <a:latin typeface="Calisto MT" panose="02040603050505030304" pitchFamily="18" charset="77"/>
              </a:rPr>
            </a:br>
            <a:br>
              <a:rPr lang="en-US" sz="2000" cap="none" dirty="0">
                <a:latin typeface="Calisto MT" panose="02040603050505030304" pitchFamily="18" charset="77"/>
              </a:rPr>
            </a:br>
            <a:r>
              <a:rPr lang="en-US" sz="2000" cap="none" dirty="0">
                <a:latin typeface="Calisto MT" panose="02040603050505030304" pitchFamily="18" charset="77"/>
              </a:rPr>
              <a:t>(1) a white-label version of our virtual spa for wearables companies to brand as their own,</a:t>
            </a:r>
            <a:br>
              <a:rPr lang="en-US" sz="2000" cap="none" dirty="0">
                <a:latin typeface="Calisto MT" panose="02040603050505030304" pitchFamily="18" charset="77"/>
              </a:rPr>
            </a:br>
            <a:r>
              <a:rPr lang="en-US" sz="2000" cap="none" dirty="0">
                <a:latin typeface="Calisto MT" panose="02040603050505030304" pitchFamily="18" charset="77"/>
              </a:rPr>
              <a:t>(2) corporate subscriptions: employees receive 15-minute sessions based on their data.</a:t>
            </a:r>
            <a:br>
              <a:rPr lang="en-US" sz="2000" cap="none" dirty="0">
                <a:latin typeface="Calisto MT" panose="02040603050505030304" pitchFamily="18" charset="77"/>
              </a:rPr>
            </a:br>
            <a:r>
              <a:rPr lang="en-US" sz="2000" cap="none" dirty="0">
                <a:latin typeface="Calisto MT" panose="02040603050505030304" pitchFamily="18" charset="77"/>
              </a:rPr>
              <a:t>(3) co-branded personalized wellness/stress relief kits touching 5 senses (Kampo herbal body spray, flower oil or candle, acupressure guide and tools, herbal teas, colored light mask, playlist, code to access audio exercises, 3 months subscription for stress relief sessions integrated to the wearables app, etc).</a:t>
            </a:r>
            <a:endParaRPr lang="en-US" sz="1800" cap="none" dirty="0">
              <a:latin typeface="Calisto MT" panose="02040603050505030304" pitchFamily="18" charset="77"/>
            </a:endParaRPr>
          </a:p>
        </p:txBody>
      </p:sp>
    </p:spTree>
    <p:extLst>
      <p:ext uri="{BB962C8B-B14F-4D97-AF65-F5344CB8AC3E}">
        <p14:creationId xmlns:p14="http://schemas.microsoft.com/office/powerpoint/2010/main" val="3526182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5A305-275D-CF1F-5F3B-115DD2B113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9480E4-DD9F-A2E6-C4F2-C1B5920EB6D5}"/>
              </a:ext>
            </a:extLst>
          </p:cNvPr>
          <p:cNvSpPr>
            <a:spLocks noGrp="1"/>
          </p:cNvSpPr>
          <p:nvPr>
            <p:ph type="title"/>
          </p:nvPr>
        </p:nvSpPr>
        <p:spPr>
          <a:xfrm>
            <a:off x="763438" y="684311"/>
            <a:ext cx="10758001" cy="5453599"/>
          </a:xfrm>
        </p:spPr>
        <p:txBody>
          <a:bodyPr anchor="t" anchorCtr="0">
            <a:normAutofit fontScale="90000"/>
          </a:bodyPr>
          <a:lstStyle/>
          <a:p>
            <a:pPr algn="ctr"/>
            <a:br>
              <a:rPr lang="en-US" sz="2200" cap="none" dirty="0">
                <a:latin typeface="Calisto MT" panose="02040603050505030304" pitchFamily="18" charset="77"/>
              </a:rPr>
            </a:br>
            <a:r>
              <a:rPr lang="en-US" sz="2700" cap="none" dirty="0">
                <a:latin typeface="Calisto MT" panose="02040603050505030304" pitchFamily="18" charset="77"/>
              </a:rPr>
              <a:t>B2B Target 2: Online Travel Providers</a:t>
            </a:r>
            <a:br>
              <a:rPr lang="en-US" sz="2700" cap="none" dirty="0">
                <a:latin typeface="Calisto MT" panose="02040603050505030304" pitchFamily="18" charset="77"/>
              </a:rPr>
            </a:br>
            <a:br>
              <a:rPr lang="en-US" sz="2700" cap="none" dirty="0">
                <a:latin typeface="Calisto MT" panose="02040603050505030304" pitchFamily="18" charset="77"/>
              </a:rPr>
            </a:br>
            <a:r>
              <a:rPr lang="en-US" sz="2200" b="1" cap="none" dirty="0">
                <a:latin typeface="Calisto MT" panose="02040603050505030304" pitchFamily="18" charset="77"/>
              </a:rPr>
              <a:t>Potential partners: JTB, Expedia, AirBnB</a:t>
            </a:r>
            <a:br>
              <a:rPr lang="en-US" sz="2200" b="1" cap="none" dirty="0">
                <a:latin typeface="Calisto MT" panose="02040603050505030304" pitchFamily="18" charset="77"/>
              </a:rPr>
            </a:br>
            <a:r>
              <a:rPr lang="en-US" sz="2200" cap="none" dirty="0">
                <a:latin typeface="Calisto MT" panose="02040603050505030304" pitchFamily="18" charset="77"/>
              </a:rPr>
              <a:t>Currently about 45-50% of travel is booked online.</a:t>
            </a:r>
            <a:br>
              <a:rPr lang="en-US" sz="2200" cap="none" dirty="0">
                <a:latin typeface="Calisto MT" panose="02040603050505030304" pitchFamily="18" charset="77"/>
              </a:rPr>
            </a:br>
            <a:r>
              <a:rPr lang="en-US" sz="2200" cap="none" dirty="0">
                <a:latin typeface="Calisto MT" panose="02040603050505030304" pitchFamily="18" charset="77"/>
              </a:rPr>
              <a:t>Global Online Travel Market: $661 Billion (2022), 18% CAGR, projected $1.52 trillion by 2027</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We can integrate our virtual spa services into online travel platforms and benefits programs and earn revenue from bundled packages or API usage charges.</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 The largest travel agencies in the world are </a:t>
            </a:r>
            <a:r>
              <a:rPr lang="en-US" sz="2200" u="sng" cap="none" dirty="0">
                <a:latin typeface="Calisto MT" panose="02040603050505030304" pitchFamily="18" charset="77"/>
              </a:rPr>
              <a:t>keeping their customers online</a:t>
            </a:r>
            <a:r>
              <a:rPr lang="en-US" sz="2200" cap="none" dirty="0">
                <a:latin typeface="Calisto MT" panose="02040603050505030304" pitchFamily="18" charset="77"/>
              </a:rPr>
              <a:t> through browsing, booking, traveling, then sharing trip memories with others. They are doing this by adding value-adding experiences, according to an experience planner at JTB (met at EMW;) and  looking for “Wow!” factor experiences to help their customers stay on-app. This builds JTB’s revenues with few Japanese now visiting Hawaii but spending far more per person for example.  </a:t>
            </a:r>
            <a:br>
              <a:rPr lang="en-US" sz="2200" cap="none" dirty="0">
                <a:latin typeface="Calisto MT" panose="02040603050505030304" pitchFamily="18" charset="77"/>
              </a:rPr>
            </a:br>
            <a:endParaRPr lang="en-US" sz="2200" cap="none" dirty="0"/>
          </a:p>
        </p:txBody>
      </p:sp>
    </p:spTree>
    <p:extLst>
      <p:ext uri="{BB962C8B-B14F-4D97-AF65-F5344CB8AC3E}">
        <p14:creationId xmlns:p14="http://schemas.microsoft.com/office/powerpoint/2010/main" val="738289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A7325-AB8B-E6EF-1552-9D2D33FE9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3891EC-053A-83CE-51FF-3285B1176ACF}"/>
              </a:ext>
            </a:extLst>
          </p:cNvPr>
          <p:cNvSpPr>
            <a:spLocks noGrp="1"/>
          </p:cNvSpPr>
          <p:nvPr>
            <p:ph type="title"/>
          </p:nvPr>
        </p:nvSpPr>
        <p:spPr>
          <a:xfrm>
            <a:off x="763438" y="684311"/>
            <a:ext cx="10758001" cy="5453599"/>
          </a:xfrm>
        </p:spPr>
        <p:txBody>
          <a:bodyPr anchor="t" anchorCtr="0">
            <a:normAutofit fontScale="90000"/>
          </a:bodyPr>
          <a:lstStyle/>
          <a:p>
            <a:pPr algn="ctr"/>
            <a:br>
              <a:rPr lang="en-US" sz="2200" cap="none" dirty="0">
                <a:latin typeface="Calisto MT" panose="02040603050505030304" pitchFamily="18" charset="77"/>
              </a:rPr>
            </a:br>
            <a:r>
              <a:rPr lang="en-US" sz="2700" cap="none" dirty="0">
                <a:latin typeface="Calisto MT" panose="02040603050505030304" pitchFamily="18" charset="77"/>
              </a:rPr>
              <a:t>B2B Target 3: Large Firms with Wellness and Productivity Programs</a:t>
            </a:r>
            <a:br>
              <a:rPr lang="en-US" sz="2700" cap="none" dirty="0">
                <a:latin typeface="Calisto MT" panose="02040603050505030304" pitchFamily="18" charset="77"/>
              </a:rPr>
            </a:br>
            <a:br>
              <a:rPr lang="en-US" sz="2700" cap="none" dirty="0">
                <a:latin typeface="Calisto MT" panose="02040603050505030304" pitchFamily="18" charset="77"/>
              </a:rPr>
            </a:br>
            <a:r>
              <a:rPr lang="en-US" sz="2200" b="1" cap="none" dirty="0">
                <a:latin typeface="Calisto MT" panose="02040603050505030304" pitchFamily="18" charset="77"/>
              </a:rPr>
              <a:t>Potential partners: Telehealth/hospitals, universities, fitness and insurance providers</a:t>
            </a:r>
            <a:br>
              <a:rPr lang="en-US" sz="2200" b="1" cap="none" dirty="0">
                <a:latin typeface="Calisto MT" panose="02040603050505030304" pitchFamily="18" charset="77"/>
              </a:rPr>
            </a:br>
            <a:r>
              <a:rPr lang="en-US" sz="2200" cap="none" dirty="0">
                <a:latin typeface="Calisto MT" panose="02040603050505030304" pitchFamily="18" charset="77"/>
              </a:rPr>
              <a:t>Currently about 45-50% of travel is booked online.</a:t>
            </a:r>
            <a:br>
              <a:rPr lang="en-US" sz="2200" cap="none" dirty="0">
                <a:latin typeface="Calisto MT" panose="02040603050505030304" pitchFamily="18" charset="77"/>
              </a:rPr>
            </a:br>
            <a:r>
              <a:rPr lang="en-US" sz="2200" cap="none" dirty="0">
                <a:latin typeface="Calisto MT" panose="02040603050505030304" pitchFamily="18" charset="77"/>
              </a:rPr>
              <a:t>Global Online Travel Market: $661 Billion (2022), 18% CAGR, projected $1.52 trillion by 2027</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We can integrate our virtual spa services into customer fitness benefits, employee health benefits and corporate culture programs to boost user contentment and productivity by effectively reducing stress. We can also integrate our virtual spa services into Human Resources software and benefits platforms like Workday, Zenefits, or Gusto.</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We can earn revenue from licensing fees, subscriptions or white-label solutions with recurring revenue, or from per-user pricing from bundled packages or API usage charges for example $8-10 per employee/month depending on usage, customization, and integration.</a:t>
            </a:r>
            <a:br>
              <a:rPr lang="en-US" sz="2200" cap="none" dirty="0">
                <a:latin typeface="Calisto MT" panose="02040603050505030304" pitchFamily="18" charset="77"/>
              </a:rPr>
            </a:b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 </a:t>
            </a:r>
            <a:endParaRPr lang="en-US" sz="2200" cap="none" dirty="0"/>
          </a:p>
        </p:txBody>
      </p:sp>
    </p:spTree>
    <p:extLst>
      <p:ext uri="{BB962C8B-B14F-4D97-AF65-F5344CB8AC3E}">
        <p14:creationId xmlns:p14="http://schemas.microsoft.com/office/powerpoint/2010/main" val="2726946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73220-39CD-8E2E-6806-AF57A0863B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AA0A413-537A-43B6-F429-FFE6A08EA21A}"/>
              </a:ext>
            </a:extLst>
          </p:cNvPr>
          <p:cNvSpPr>
            <a:spLocks noGrp="1"/>
          </p:cNvSpPr>
          <p:nvPr>
            <p:ph type="title"/>
          </p:nvPr>
        </p:nvSpPr>
        <p:spPr>
          <a:xfrm>
            <a:off x="763438" y="684311"/>
            <a:ext cx="10758001" cy="5453599"/>
          </a:xfrm>
        </p:spPr>
        <p:txBody>
          <a:bodyPr>
            <a:normAutofit/>
          </a:bodyPr>
          <a:lstStyle/>
          <a:p>
            <a:br>
              <a:rPr lang="en-US" cap="none" dirty="0"/>
            </a:br>
            <a:endParaRPr lang="en-US" cap="none" dirty="0"/>
          </a:p>
        </p:txBody>
      </p:sp>
      <p:sp>
        <p:nvSpPr>
          <p:cNvPr id="6" name="TextBox 5">
            <a:extLst>
              <a:ext uri="{FF2B5EF4-FFF2-40B4-BE49-F238E27FC236}">
                <a16:creationId xmlns:a16="http://schemas.microsoft.com/office/drawing/2014/main" id="{252885AA-0B74-6C8C-BB6A-7F77EFBE349F}"/>
              </a:ext>
            </a:extLst>
          </p:cNvPr>
          <p:cNvSpPr txBox="1"/>
          <p:nvPr/>
        </p:nvSpPr>
        <p:spPr>
          <a:xfrm>
            <a:off x="1325880" y="1051828"/>
            <a:ext cx="9555480" cy="4801314"/>
          </a:xfrm>
          <a:prstGeom prst="rect">
            <a:avLst/>
          </a:prstGeom>
          <a:noFill/>
        </p:spPr>
        <p:txBody>
          <a:bodyPr wrap="square">
            <a:spAutoFit/>
          </a:bodyPr>
          <a:lstStyle/>
          <a:p>
            <a:pPr algn="ctr"/>
            <a:r>
              <a:rPr lang="en-US" sz="2400" cap="none" dirty="0">
                <a:latin typeface="Calisto MT" panose="02040603050505030304" pitchFamily="18" charset="77"/>
              </a:rPr>
              <a:t>B2B Target 4:</a:t>
            </a:r>
            <a:r>
              <a:rPr lang="en-US" sz="2400" dirty="0">
                <a:latin typeface="Calisto MT" panose="02040603050505030304" pitchFamily="18" charset="77"/>
              </a:rPr>
              <a:t> </a:t>
            </a:r>
            <a:r>
              <a:rPr lang="en-US" sz="2200" dirty="0">
                <a:latin typeface="Calisto MT" panose="02040603050505030304" pitchFamily="18" charset="77"/>
              </a:rPr>
              <a:t>D</a:t>
            </a:r>
            <a:r>
              <a:rPr lang="en-US" sz="2200" cap="none" dirty="0">
                <a:latin typeface="Calisto MT" panose="02040603050505030304" pitchFamily="18" charset="77"/>
              </a:rPr>
              <a:t>igital therapeutics (</a:t>
            </a:r>
            <a:r>
              <a:rPr lang="en-US" sz="2200" cap="none" dirty="0" err="1">
                <a:latin typeface="Calisto MT" panose="02040603050505030304" pitchFamily="18" charset="77"/>
              </a:rPr>
              <a:t>dtx</a:t>
            </a:r>
            <a:r>
              <a:rPr lang="en-US" sz="2200" cap="none" dirty="0">
                <a:latin typeface="Calisto MT" panose="02040603050505030304" pitchFamily="18" charset="77"/>
              </a:rPr>
              <a:t>) </a:t>
            </a:r>
          </a:p>
          <a:p>
            <a:pPr algn="ctr"/>
            <a:br>
              <a:rPr lang="en-US" sz="2200" cap="none" dirty="0">
                <a:latin typeface="Calisto MT" panose="02040603050505030304" pitchFamily="18" charset="77"/>
              </a:rPr>
            </a:br>
            <a:r>
              <a:rPr lang="en-US" sz="2000" dirty="0">
                <a:latin typeface="Calisto MT" panose="02040603050505030304" pitchFamily="18" charset="77"/>
              </a:rPr>
              <a:t>We have plans for science-based monetization in </a:t>
            </a:r>
            <a:r>
              <a:rPr lang="en-US" sz="2000" cap="none" dirty="0">
                <a:latin typeface="Calisto MT" panose="02040603050505030304" pitchFamily="18" charset="77"/>
              </a:rPr>
              <a:t>partnerships with insurance or employers looking to cut mental health care costs by offering our stress reduction program with reimbursable codes under stress/anxiety management.</a:t>
            </a:r>
          </a:p>
          <a:p>
            <a:pPr algn="ctr"/>
            <a:endParaRPr lang="en-US" sz="2000" dirty="0">
              <a:latin typeface="Calisto MT" panose="02040603050505030304" pitchFamily="18" charset="77"/>
            </a:endParaRPr>
          </a:p>
          <a:p>
            <a:pPr algn="ctr"/>
            <a:r>
              <a:rPr lang="en-US" sz="2000" dirty="0">
                <a:latin typeface="Calisto MT" panose="02040603050505030304" pitchFamily="18" charset="77"/>
              </a:rPr>
              <a:t>Our diagnostic survey is based in peer-reviewed science. As a stress scientist, Founder Dr. Katrina Nakamura has access to expert research partners at respected scientific institutions that could, in future, jointly produce </a:t>
            </a:r>
            <a:r>
              <a:rPr lang="en-US" sz="2000" cap="none" dirty="0">
                <a:latin typeface="Calisto MT" panose="02040603050505030304" pitchFamily="18" charset="77"/>
              </a:rPr>
              <a:t>outcomes that are scientifically significant through randomized controlled trials </a:t>
            </a:r>
            <a:r>
              <a:rPr lang="en-US" sz="2000" dirty="0">
                <a:latin typeface="Calisto MT" panose="02040603050505030304" pitchFamily="18" charset="77"/>
              </a:rPr>
              <a:t>and </a:t>
            </a:r>
            <a:r>
              <a:rPr lang="en-US" sz="2000" cap="none" dirty="0">
                <a:latin typeface="Calisto MT" panose="02040603050505030304" pitchFamily="18" charset="77"/>
              </a:rPr>
              <a:t>peer-reviewed scientific validation</a:t>
            </a:r>
            <a:r>
              <a:rPr lang="en-US" sz="2000" dirty="0">
                <a:latin typeface="Calisto MT" panose="02040603050505030304" pitchFamily="18" charset="77"/>
              </a:rPr>
              <a:t>.</a:t>
            </a:r>
            <a:endParaRPr lang="en-US" sz="2000" cap="none" dirty="0">
              <a:latin typeface="Calisto MT" panose="02040603050505030304" pitchFamily="18" charset="77"/>
            </a:endParaRPr>
          </a:p>
          <a:p>
            <a:pPr algn="ctr"/>
            <a:endParaRPr lang="en-US" sz="2000" cap="none" dirty="0">
              <a:latin typeface="Calisto MT" panose="02040603050505030304" pitchFamily="18" charset="77"/>
            </a:endParaRPr>
          </a:p>
          <a:p>
            <a:pPr algn="ctr"/>
            <a:r>
              <a:rPr lang="en-US" sz="2000" dirty="0">
                <a:latin typeface="Calisto MT" panose="02040603050505030304" pitchFamily="18" charset="77"/>
              </a:rPr>
              <a:t>Currently the audio exercises derive from sophrology techniques for stress release, as are being used at luxury spas like Clinique la Prairie and </a:t>
            </a:r>
            <a:r>
              <a:rPr lang="en-US" sz="2000" dirty="0" err="1">
                <a:latin typeface="Calisto MT" panose="02040603050505030304" pitchFamily="18" charset="77"/>
              </a:rPr>
              <a:t>Chenot</a:t>
            </a:r>
            <a:r>
              <a:rPr lang="en-US" sz="2000" dirty="0">
                <a:latin typeface="Calisto MT" panose="02040603050505030304" pitchFamily="18" charset="77"/>
              </a:rPr>
              <a:t> Palace Weggis. As new versions of our program are released, they will include and reference the most advanced science on stress reduction, for transparency and verification of our product.</a:t>
            </a:r>
            <a:endParaRPr lang="en-US" dirty="0"/>
          </a:p>
        </p:txBody>
      </p:sp>
    </p:spTree>
    <p:extLst>
      <p:ext uri="{BB962C8B-B14F-4D97-AF65-F5344CB8AC3E}">
        <p14:creationId xmlns:p14="http://schemas.microsoft.com/office/powerpoint/2010/main" val="1660416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DC305B-3618-27A9-A1E7-D682A9570EF8}"/>
              </a:ext>
            </a:extLst>
          </p:cNvPr>
          <p:cNvSpPr>
            <a:spLocks noGrp="1"/>
          </p:cNvSpPr>
          <p:nvPr>
            <p:ph type="ctrTitle"/>
          </p:nvPr>
        </p:nvSpPr>
        <p:spPr/>
        <p:txBody>
          <a:bodyPr/>
          <a:lstStyle/>
          <a:p>
            <a:r>
              <a:rPr lang="en-US" dirty="0"/>
              <a:t>Financials</a:t>
            </a:r>
          </a:p>
        </p:txBody>
      </p:sp>
      <p:graphicFrame>
        <p:nvGraphicFramePr>
          <p:cNvPr id="9" name="Table 9">
            <a:extLst>
              <a:ext uri="{FF2B5EF4-FFF2-40B4-BE49-F238E27FC236}">
                <a16:creationId xmlns:a16="http://schemas.microsoft.com/office/drawing/2014/main" id="{7489C713-E2C8-20DD-E0CE-33EFCF61EBEC}"/>
              </a:ext>
            </a:extLst>
          </p:cNvPr>
          <p:cNvGraphicFramePr>
            <a:graphicFrameLocks noGrp="1"/>
          </p:cNvGraphicFramePr>
          <p:nvPr>
            <p:ph type="tbl" sz="quarter" idx="15"/>
            <p:extLst>
              <p:ext uri="{D42A27DB-BD31-4B8C-83A1-F6EECF244321}">
                <p14:modId xmlns:p14="http://schemas.microsoft.com/office/powerpoint/2010/main" val="1302173400"/>
              </p:ext>
            </p:extLst>
          </p:nvPr>
        </p:nvGraphicFramePr>
        <p:xfrm>
          <a:off x="706438" y="1810385"/>
          <a:ext cx="10742851" cy="4260918"/>
        </p:xfrm>
        <a:graphic>
          <a:graphicData uri="http://schemas.openxmlformats.org/drawingml/2006/table">
            <a:tbl>
              <a:tblPr firstRow="1" bandRow="1">
                <a:tableStyleId>{C083E6E3-FA7D-4D7B-A595-EF9225AFEA82}</a:tableStyleId>
              </a:tblPr>
              <a:tblGrid>
                <a:gridCol w="4482982">
                  <a:extLst>
                    <a:ext uri="{9D8B030D-6E8A-4147-A177-3AD203B41FA5}">
                      <a16:colId xmlns:a16="http://schemas.microsoft.com/office/drawing/2014/main" val="3446012419"/>
                    </a:ext>
                  </a:extLst>
                </a:gridCol>
                <a:gridCol w="2086623">
                  <a:extLst>
                    <a:ext uri="{9D8B030D-6E8A-4147-A177-3AD203B41FA5}">
                      <a16:colId xmlns:a16="http://schemas.microsoft.com/office/drawing/2014/main" val="4052646397"/>
                    </a:ext>
                  </a:extLst>
                </a:gridCol>
                <a:gridCol w="2086623">
                  <a:extLst>
                    <a:ext uri="{9D8B030D-6E8A-4147-A177-3AD203B41FA5}">
                      <a16:colId xmlns:a16="http://schemas.microsoft.com/office/drawing/2014/main" val="1935352797"/>
                    </a:ext>
                  </a:extLst>
                </a:gridCol>
                <a:gridCol w="2086623">
                  <a:extLst>
                    <a:ext uri="{9D8B030D-6E8A-4147-A177-3AD203B41FA5}">
                      <a16:colId xmlns:a16="http://schemas.microsoft.com/office/drawing/2014/main" val="1218263486"/>
                    </a:ext>
                  </a:extLst>
                </a:gridCol>
              </a:tblGrid>
              <a:tr h="557753">
                <a:tc>
                  <a:txBody>
                    <a:bodyPr/>
                    <a:lstStyle/>
                    <a:p>
                      <a:pPr algn="l" fontAlgn="b"/>
                      <a:endParaRPr lang="en-US" sz="1800" b="0" i="0" u="none" strike="noStrike" dirty="0">
                        <a:solidFill>
                          <a:schemeClr val="tx1"/>
                        </a:solidFill>
                        <a:effectLst/>
                        <a:latin typeface="+mn-lt"/>
                      </a:endParaRPr>
                    </a:p>
                  </a:txBody>
                  <a:tcPr marL="288000" anchor="ctr"/>
                </a:tc>
                <a:tc>
                  <a:txBody>
                    <a:bodyPr/>
                    <a:lstStyle/>
                    <a:p>
                      <a:pPr algn="l" fontAlgn="b"/>
                      <a:r>
                        <a:rPr lang="en-US" sz="1800" b="1" i="0" u="none" strike="noStrike" dirty="0">
                          <a:solidFill>
                            <a:schemeClr val="tx1"/>
                          </a:solidFill>
                          <a:effectLst/>
                          <a:latin typeface="+mn-lt"/>
                        </a:rPr>
                        <a:t>2025</a:t>
                      </a:r>
                    </a:p>
                  </a:txBody>
                  <a:tcPr anchor="ctr"/>
                </a:tc>
                <a:tc>
                  <a:txBody>
                    <a:bodyPr/>
                    <a:lstStyle/>
                    <a:p>
                      <a:pPr algn="l" fontAlgn="b"/>
                      <a:r>
                        <a:rPr lang="en-US" sz="1800" b="1" u="none" strike="noStrike" dirty="0">
                          <a:solidFill>
                            <a:schemeClr val="tx1"/>
                          </a:solidFill>
                          <a:effectLst/>
                        </a:rPr>
                        <a:t>2026</a:t>
                      </a:r>
                      <a:endParaRPr lang="en-US" sz="1800" b="1" i="0" u="none" strike="noStrike" dirty="0">
                        <a:solidFill>
                          <a:schemeClr val="tx1"/>
                        </a:solidFill>
                        <a:effectLst/>
                        <a:latin typeface="+mn-lt"/>
                      </a:endParaRPr>
                    </a:p>
                  </a:txBody>
                  <a:tcPr anchor="ctr"/>
                </a:tc>
                <a:tc>
                  <a:txBody>
                    <a:bodyPr/>
                    <a:lstStyle/>
                    <a:p>
                      <a:pPr algn="l" fontAlgn="b"/>
                      <a:r>
                        <a:rPr lang="en-US" sz="1800" b="1" i="0" u="none" strike="noStrike" dirty="0">
                          <a:solidFill>
                            <a:schemeClr val="tx1"/>
                          </a:solidFill>
                          <a:effectLst/>
                          <a:latin typeface="+mn-lt"/>
                        </a:rPr>
                        <a:t>2027</a:t>
                      </a:r>
                    </a:p>
                  </a:txBody>
                  <a:tcPr anchor="ctr"/>
                </a:tc>
                <a:extLst>
                  <a:ext uri="{0D108BD9-81ED-4DB2-BD59-A6C34878D82A}">
                    <a16:rowId xmlns:a16="http://schemas.microsoft.com/office/drawing/2014/main" val="4140773105"/>
                  </a:ext>
                </a:extLst>
              </a:tr>
              <a:tr h="557753">
                <a:tc>
                  <a:txBody>
                    <a:bodyPr/>
                    <a:lstStyle/>
                    <a:p>
                      <a:pPr algn="l" fontAlgn="b"/>
                      <a:r>
                        <a:rPr lang="en-US" sz="1800" b="0" u="none" strike="noStrike" dirty="0">
                          <a:solidFill>
                            <a:schemeClr val="tx1"/>
                          </a:solidFill>
                          <a:effectLst/>
                        </a:rPr>
                        <a:t>Income (if self-financed)</a:t>
                      </a:r>
                      <a:endParaRPr lang="en-US" sz="1800" b="0" i="0" u="none" strike="noStrike" dirty="0">
                        <a:solidFill>
                          <a:schemeClr val="tx1"/>
                        </a:solidFill>
                        <a:effectLst/>
                        <a:latin typeface="+mn-lt"/>
                      </a:endParaRPr>
                    </a:p>
                  </a:txBody>
                  <a:tcPr marL="288000" anchor="ctr"/>
                </a:tc>
                <a:tc>
                  <a:txBody>
                    <a:bodyPr/>
                    <a:lstStyle/>
                    <a:p>
                      <a:pPr algn="l" fontAlgn="b"/>
                      <a:endParaRPr lang="en-US" sz="1800" b="0" i="0" u="none" strike="noStrike" dirty="0">
                        <a:solidFill>
                          <a:schemeClr val="tx1"/>
                        </a:solidFill>
                        <a:effectLst/>
                        <a:latin typeface="+mn-lt"/>
                      </a:endParaRPr>
                    </a:p>
                  </a:txBody>
                  <a:tcPr anchor="ctr"/>
                </a:tc>
                <a:tc>
                  <a:txBody>
                    <a:bodyPr/>
                    <a:lstStyle/>
                    <a:p>
                      <a:pPr algn="l" fontAlgn="b"/>
                      <a:endParaRPr lang="en-US" sz="1800" b="0" i="0" u="none" strike="noStrike" dirty="0">
                        <a:solidFill>
                          <a:schemeClr val="tx1"/>
                        </a:solidFill>
                        <a:effectLst/>
                        <a:latin typeface="+mn-lt"/>
                      </a:endParaRPr>
                    </a:p>
                  </a:txBody>
                  <a:tcPr anchor="ctr"/>
                </a:tc>
                <a:tc>
                  <a:txBody>
                    <a:bodyPr/>
                    <a:lstStyle/>
                    <a:p>
                      <a:pPr algn="l" fontAlgn="b"/>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4142911372"/>
                  </a:ext>
                </a:extLst>
              </a:tr>
              <a:tr h="557753">
                <a:tc>
                  <a:txBody>
                    <a:bodyPr/>
                    <a:lstStyle/>
                    <a:p>
                      <a:pPr lvl="1" algn="l" fontAlgn="b"/>
                      <a:r>
                        <a:rPr lang="en-US" sz="1800" b="0" u="none" strike="noStrike" dirty="0">
                          <a:solidFill>
                            <a:schemeClr val="tx1"/>
                          </a:solidFill>
                          <a:effectLst/>
                        </a:rPr>
                        <a:t>Users</a:t>
                      </a:r>
                      <a:endParaRPr lang="en-US" sz="1800" b="0" i="0" u="none" strike="noStrike" dirty="0">
                        <a:solidFill>
                          <a:schemeClr val="tx1"/>
                        </a:solidFill>
                        <a:effectLst/>
                        <a:latin typeface="+mn-lt"/>
                      </a:endParaRPr>
                    </a:p>
                  </a:txBody>
                  <a:tcPr marL="288000" anchor="ctr"/>
                </a:tc>
                <a:tc>
                  <a:txBody>
                    <a:bodyPr/>
                    <a:lstStyle/>
                    <a:p>
                      <a:pPr algn="l" fontAlgn="b"/>
                      <a:r>
                        <a:rPr lang="en-US" sz="1800" b="0" i="0" u="none" strike="noStrike" dirty="0">
                          <a:solidFill>
                            <a:schemeClr val="tx1"/>
                          </a:solidFill>
                          <a:effectLst/>
                          <a:latin typeface="+mn-lt"/>
                        </a:rPr>
                        <a:t>1000</a:t>
                      </a:r>
                    </a:p>
                  </a:txBody>
                  <a:tcPr anchor="ctr"/>
                </a:tc>
                <a:tc>
                  <a:txBody>
                    <a:bodyPr/>
                    <a:lstStyle/>
                    <a:p>
                      <a:pPr algn="l" fontAlgn="b"/>
                      <a:r>
                        <a:rPr lang="en-US" sz="1800" b="0" u="none" strike="noStrike" dirty="0">
                          <a:solidFill>
                            <a:schemeClr val="tx1"/>
                          </a:solidFill>
                          <a:effectLst/>
                        </a:rPr>
                        <a:t>8000</a:t>
                      </a:r>
                      <a:endParaRPr lang="en-US" sz="1800" b="0" i="0" u="none" strike="noStrike" dirty="0">
                        <a:solidFill>
                          <a:schemeClr val="tx1"/>
                        </a:solidFill>
                        <a:effectLst/>
                        <a:latin typeface="+mn-lt"/>
                      </a:endParaRPr>
                    </a:p>
                  </a:txBody>
                  <a:tcPr anchor="ctr"/>
                </a:tc>
                <a:tc>
                  <a:txBody>
                    <a:bodyPr/>
                    <a:lstStyle/>
                    <a:p>
                      <a:pPr algn="l" fontAlgn="b"/>
                      <a:r>
                        <a:rPr lang="en-US" sz="1800" b="0" u="none" strike="noStrike" dirty="0">
                          <a:solidFill>
                            <a:schemeClr val="tx1"/>
                          </a:solidFill>
                          <a:effectLst/>
                        </a:rPr>
                        <a:t>25,000</a:t>
                      </a:r>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1543393929"/>
                  </a:ext>
                </a:extLst>
              </a:tr>
              <a:tr h="557753">
                <a:tc>
                  <a:txBody>
                    <a:bodyPr/>
                    <a:lstStyle/>
                    <a:p>
                      <a:pPr lvl="1" algn="l" fontAlgn="b"/>
                      <a:r>
                        <a:rPr lang="en-US" sz="1800" b="0" u="none" strike="noStrike" dirty="0">
                          <a:solidFill>
                            <a:schemeClr val="tx1"/>
                          </a:solidFill>
                          <a:effectLst/>
                        </a:rPr>
                        <a:t>Sales</a:t>
                      </a:r>
                      <a:endParaRPr lang="en-US" sz="1800" b="0" i="0" u="none" strike="noStrike" dirty="0">
                        <a:solidFill>
                          <a:schemeClr val="tx1"/>
                        </a:solidFill>
                        <a:effectLst/>
                        <a:latin typeface="+mn-lt"/>
                      </a:endParaRPr>
                    </a:p>
                  </a:txBody>
                  <a:tcPr marL="288000" anchor="ctr"/>
                </a:tc>
                <a:tc>
                  <a:txBody>
                    <a:bodyPr/>
                    <a:lstStyle/>
                    <a:p>
                      <a:pPr algn="l" fontAlgn="b"/>
                      <a:r>
                        <a:rPr lang="en-US" sz="1800" b="0" u="none" strike="noStrike" dirty="0">
                          <a:solidFill>
                            <a:schemeClr val="tx1"/>
                          </a:solidFill>
                          <a:effectLst/>
                        </a:rPr>
                        <a:t>2</a:t>
                      </a:r>
                      <a:endParaRPr lang="en-US" sz="1800" b="0" i="0" u="none" strike="noStrike" dirty="0">
                        <a:solidFill>
                          <a:schemeClr val="tx1"/>
                        </a:solidFill>
                        <a:effectLst/>
                        <a:latin typeface="+mn-lt"/>
                      </a:endParaRPr>
                    </a:p>
                  </a:txBody>
                  <a:tcPr anchor="ctr"/>
                </a:tc>
                <a:tc>
                  <a:txBody>
                    <a:bodyPr/>
                    <a:lstStyle/>
                    <a:p>
                      <a:pPr algn="l" fontAlgn="b"/>
                      <a:r>
                        <a:rPr lang="en-US" sz="1800" b="0" i="0" u="none" strike="noStrike" dirty="0">
                          <a:solidFill>
                            <a:schemeClr val="tx1"/>
                          </a:solidFill>
                          <a:effectLst/>
                          <a:latin typeface="+mn-lt"/>
                        </a:rPr>
                        <a:t>8-12</a:t>
                      </a:r>
                    </a:p>
                  </a:txBody>
                  <a:tcPr anchor="ctr"/>
                </a:tc>
                <a:tc>
                  <a:txBody>
                    <a:bodyPr/>
                    <a:lstStyle/>
                    <a:p>
                      <a:pPr algn="l" fontAlgn="b"/>
                      <a:r>
                        <a:rPr lang="en-US" sz="1800" b="0" i="0" u="none" strike="noStrike" dirty="0">
                          <a:solidFill>
                            <a:schemeClr val="tx1"/>
                          </a:solidFill>
                          <a:effectLst/>
                          <a:latin typeface="+mn-lt"/>
                        </a:rPr>
                        <a:t>12-15</a:t>
                      </a:r>
                    </a:p>
                  </a:txBody>
                  <a:tcPr anchor="ctr"/>
                </a:tc>
                <a:extLst>
                  <a:ext uri="{0D108BD9-81ED-4DB2-BD59-A6C34878D82A}">
                    <a16:rowId xmlns:a16="http://schemas.microsoft.com/office/drawing/2014/main" val="255711469"/>
                  </a:ext>
                </a:extLst>
              </a:tr>
              <a:tr h="557753">
                <a:tc>
                  <a:txBody>
                    <a:bodyPr/>
                    <a:lstStyle/>
                    <a:p>
                      <a:pPr lvl="1" algn="l" fontAlgn="b"/>
                      <a:r>
                        <a:rPr lang="en-US" sz="1800" b="0" u="none" strike="noStrike" dirty="0">
                          <a:solidFill>
                            <a:schemeClr val="tx1"/>
                          </a:solidFill>
                          <a:effectLst/>
                        </a:rPr>
                        <a:t>Average price per sale</a:t>
                      </a:r>
                      <a:endParaRPr lang="en-US" sz="1800" b="0" i="0" u="none" strike="noStrike" dirty="0">
                        <a:solidFill>
                          <a:schemeClr val="tx1"/>
                        </a:solidFill>
                        <a:effectLst/>
                        <a:latin typeface="+mn-lt"/>
                      </a:endParaRPr>
                    </a:p>
                  </a:txBody>
                  <a:tcPr marL="288000" anchor="ctr"/>
                </a:tc>
                <a:tc>
                  <a:txBody>
                    <a:bodyPr/>
                    <a:lstStyle/>
                    <a:p>
                      <a:pPr algn="l" fontAlgn="b"/>
                      <a:r>
                        <a:rPr lang="en-US" sz="1800" b="0" i="0" u="none" strike="noStrike" dirty="0">
                          <a:solidFill>
                            <a:schemeClr val="tx1"/>
                          </a:solidFill>
                          <a:effectLst/>
                          <a:latin typeface="+mn-lt"/>
                        </a:rPr>
                        <a:t>$15/user or</a:t>
                      </a:r>
                    </a:p>
                    <a:p>
                      <a:pPr algn="l" fontAlgn="b"/>
                      <a:r>
                        <a:rPr lang="en-US" sz="1800" b="0" i="0" u="none" strike="noStrike" dirty="0">
                          <a:solidFill>
                            <a:schemeClr val="tx1"/>
                          </a:solidFill>
                          <a:effectLst/>
                          <a:latin typeface="+mn-lt"/>
                        </a:rPr>
                        <a:t>$7500/subscription</a:t>
                      </a:r>
                    </a:p>
                    <a:p>
                      <a:pPr algn="l" fontAlgn="b"/>
                      <a:r>
                        <a:rPr lang="en-US" sz="1800" b="0" i="0" u="none" strike="noStrike" dirty="0">
                          <a:solidFill>
                            <a:schemeClr val="tx1"/>
                          </a:solidFill>
                          <a:effectLst/>
                          <a:latin typeface="+mn-lt"/>
                        </a:rPr>
                        <a:t>(&lt;100 users/sub)</a:t>
                      </a:r>
                    </a:p>
                  </a:txBody>
                  <a:tcPr anchor="ctr"/>
                </a:tc>
                <a:tc>
                  <a:txBody>
                    <a:bodyPr/>
                    <a:lstStyle/>
                    <a:p>
                      <a:pPr algn="l" fontAlgn="b"/>
                      <a:r>
                        <a:rPr lang="en-US" sz="1800" b="0" i="0" u="none" strike="noStrike" dirty="0">
                          <a:solidFill>
                            <a:schemeClr val="tx1"/>
                          </a:solidFill>
                          <a:effectLst/>
                          <a:latin typeface="+mn-lt"/>
                        </a:rPr>
                        <a:t>$20/user or</a:t>
                      </a:r>
                    </a:p>
                    <a:p>
                      <a:pPr algn="l" fontAlgn="b"/>
                      <a:r>
                        <a:rPr lang="en-US" sz="1800" b="0" i="0" u="none" strike="noStrike" dirty="0">
                          <a:solidFill>
                            <a:schemeClr val="tx1"/>
                          </a:solidFill>
                          <a:effectLst/>
                          <a:latin typeface="+mn-lt"/>
                        </a:rPr>
                        <a:t>$15,000/sub</a:t>
                      </a:r>
                    </a:p>
                    <a:p>
                      <a:pPr algn="l" fontAlgn="b"/>
                      <a:r>
                        <a:rPr lang="en-US" sz="1800" b="0" i="0" u="none" strike="noStrike" dirty="0">
                          <a:solidFill>
                            <a:schemeClr val="tx1"/>
                          </a:solidFill>
                          <a:effectLst/>
                          <a:latin typeface="+mn-lt"/>
                        </a:rPr>
                        <a:t>(1-300 users/sub)</a:t>
                      </a:r>
                    </a:p>
                  </a:txBody>
                  <a:tcPr anchor="ctr"/>
                </a:tc>
                <a:tc>
                  <a:txBody>
                    <a:bodyPr/>
                    <a:lstStyle/>
                    <a:p>
                      <a:pPr algn="l" fontAlgn="b"/>
                      <a:r>
                        <a:rPr lang="en-US" sz="1800" b="0" i="0" u="none" strike="noStrike" dirty="0">
                          <a:solidFill>
                            <a:schemeClr val="tx1"/>
                          </a:solidFill>
                          <a:effectLst/>
                          <a:latin typeface="+mn-lt"/>
                        </a:rPr>
                        <a:t>$30/user</a:t>
                      </a:r>
                    </a:p>
                    <a:p>
                      <a:pPr algn="l" fontAlgn="b"/>
                      <a:r>
                        <a:rPr lang="en-US" sz="1800" b="0" i="0" u="none" strike="noStrike" dirty="0">
                          <a:solidFill>
                            <a:schemeClr val="tx1"/>
                          </a:solidFill>
                          <a:effectLst/>
                          <a:latin typeface="+mn-lt"/>
                        </a:rPr>
                        <a:t>$20,000/sub</a:t>
                      </a:r>
                    </a:p>
                    <a:p>
                      <a:pPr algn="l" fontAlgn="b"/>
                      <a:r>
                        <a:rPr lang="en-US" sz="1800" b="0" i="0" u="none" strike="noStrike" dirty="0">
                          <a:solidFill>
                            <a:schemeClr val="tx1"/>
                          </a:solidFill>
                          <a:effectLst/>
                          <a:latin typeface="+mn-lt"/>
                        </a:rPr>
                        <a:t>(3-500 users/sub)</a:t>
                      </a:r>
                    </a:p>
                  </a:txBody>
                  <a:tcPr anchor="ctr"/>
                </a:tc>
                <a:extLst>
                  <a:ext uri="{0D108BD9-81ED-4DB2-BD59-A6C34878D82A}">
                    <a16:rowId xmlns:a16="http://schemas.microsoft.com/office/drawing/2014/main" val="1498944196"/>
                  </a:ext>
                </a:extLst>
              </a:tr>
              <a:tr h="557753">
                <a:tc>
                  <a:txBody>
                    <a:bodyPr/>
                    <a:lstStyle/>
                    <a:p>
                      <a:pPr lvl="1" algn="l" fontAlgn="b"/>
                      <a:r>
                        <a:rPr lang="en-US" sz="1800" b="0" u="none" strike="noStrike" dirty="0">
                          <a:solidFill>
                            <a:schemeClr val="tx1"/>
                          </a:solidFill>
                          <a:effectLst/>
                        </a:rPr>
                        <a:t>Revenue (15%)</a:t>
                      </a:r>
                      <a:endParaRPr lang="en-US" sz="1800" b="0" i="0" u="none" strike="noStrike" dirty="0">
                        <a:solidFill>
                          <a:schemeClr val="tx1"/>
                        </a:solidFill>
                        <a:effectLst/>
                        <a:latin typeface="+mn-lt"/>
                      </a:endParaRPr>
                    </a:p>
                  </a:txBody>
                  <a:tcPr marL="288000" anchor="ctr"/>
                </a:tc>
                <a:tc>
                  <a:txBody>
                    <a:bodyPr/>
                    <a:lstStyle/>
                    <a:p>
                      <a:pPr algn="l" fontAlgn="b"/>
                      <a:r>
                        <a:rPr lang="en-US" sz="1800" b="0" u="none" strike="noStrike" dirty="0">
                          <a:solidFill>
                            <a:schemeClr val="tx1"/>
                          </a:solidFill>
                          <a:effectLst/>
                        </a:rPr>
                        <a:t>15,000 (2250)</a:t>
                      </a:r>
                      <a:endParaRPr lang="en-US" sz="1800" b="0" i="0" u="none" strike="noStrike" dirty="0">
                        <a:solidFill>
                          <a:schemeClr val="tx1"/>
                        </a:solidFill>
                        <a:effectLst/>
                        <a:latin typeface="+mn-lt"/>
                      </a:endParaRPr>
                    </a:p>
                  </a:txBody>
                  <a:tcPr anchor="ctr"/>
                </a:tc>
                <a:tc>
                  <a:txBody>
                    <a:bodyPr/>
                    <a:lstStyle/>
                    <a:p>
                      <a:pPr algn="l" fontAlgn="b"/>
                      <a:r>
                        <a:rPr lang="en-US" sz="1800" b="0" i="0" u="none" strike="noStrike" dirty="0">
                          <a:solidFill>
                            <a:schemeClr val="tx1"/>
                          </a:solidFill>
                          <a:effectLst/>
                          <a:latin typeface="+mn-lt"/>
                        </a:rPr>
                        <a:t>160,000 (24,000)</a:t>
                      </a:r>
                    </a:p>
                  </a:txBody>
                  <a:tcPr anchor="ctr"/>
                </a:tc>
                <a:tc>
                  <a:txBody>
                    <a:bodyPr/>
                    <a:lstStyle/>
                    <a:p>
                      <a:pPr algn="l" fontAlgn="b"/>
                      <a:r>
                        <a:rPr lang="en-US" sz="1800" b="0" u="none" strike="noStrike" dirty="0">
                          <a:solidFill>
                            <a:schemeClr val="tx1"/>
                          </a:solidFill>
                          <a:effectLst/>
                        </a:rPr>
                        <a:t>750,000 (112,500)</a:t>
                      </a:r>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2561606819"/>
                  </a:ext>
                </a:extLst>
              </a:tr>
              <a:tr h="557753">
                <a:tc>
                  <a:txBody>
                    <a:bodyPr/>
                    <a:lstStyle/>
                    <a:p>
                      <a:pPr algn="l" fontAlgn="b"/>
                      <a:r>
                        <a:rPr lang="en-US" sz="1800" b="1" u="none" strike="noStrike" dirty="0">
                          <a:solidFill>
                            <a:schemeClr val="tx1"/>
                          </a:solidFill>
                          <a:effectLst/>
                        </a:rPr>
                        <a:t>Gross profit</a:t>
                      </a:r>
                      <a:endParaRPr lang="en-US" sz="1800" b="1" i="0" u="none" strike="noStrike" dirty="0">
                        <a:solidFill>
                          <a:schemeClr val="tx1"/>
                        </a:solidFill>
                        <a:effectLst/>
                        <a:latin typeface="+mn-lt"/>
                      </a:endParaRPr>
                    </a:p>
                  </a:txBody>
                  <a:tcPr marL="288000" anchor="ctr"/>
                </a:tc>
                <a:tc>
                  <a:txBody>
                    <a:bodyPr/>
                    <a:lstStyle/>
                    <a:p>
                      <a:pPr algn="l" fontAlgn="b"/>
                      <a:r>
                        <a:rPr lang="en-US" sz="1800" b="1" i="0" u="none" strike="noStrike" dirty="0">
                          <a:solidFill>
                            <a:schemeClr val="tx1"/>
                          </a:solidFill>
                          <a:effectLst/>
                          <a:latin typeface="+mn-lt"/>
                        </a:rPr>
                        <a:t>0</a:t>
                      </a:r>
                    </a:p>
                  </a:txBody>
                  <a:tcPr anchor="ctr"/>
                </a:tc>
                <a:tc>
                  <a:txBody>
                    <a:bodyPr/>
                    <a:lstStyle/>
                    <a:p>
                      <a:pPr algn="l" fontAlgn="b"/>
                      <a:r>
                        <a:rPr lang="en-US" sz="1800" b="1" u="none" strike="noStrike" dirty="0">
                          <a:solidFill>
                            <a:schemeClr val="tx1"/>
                          </a:solidFill>
                          <a:effectLst/>
                        </a:rPr>
                        <a:t>45,000</a:t>
                      </a:r>
                      <a:endParaRPr lang="en-US" sz="1800" b="1" i="0" u="none" strike="noStrike" dirty="0">
                        <a:solidFill>
                          <a:schemeClr val="tx1"/>
                        </a:solidFill>
                        <a:effectLst/>
                        <a:latin typeface="+mn-lt"/>
                      </a:endParaRPr>
                    </a:p>
                  </a:txBody>
                  <a:tcPr anchor="ctr"/>
                </a:tc>
                <a:tc>
                  <a:txBody>
                    <a:bodyPr/>
                    <a:lstStyle/>
                    <a:p>
                      <a:pPr algn="l" fontAlgn="b"/>
                      <a:r>
                        <a:rPr lang="en-US" sz="1800" b="1" u="none" strike="noStrike" dirty="0">
                          <a:solidFill>
                            <a:schemeClr val="tx1"/>
                          </a:solidFill>
                          <a:effectLst/>
                        </a:rPr>
                        <a:t>350,000</a:t>
                      </a:r>
                      <a:endParaRPr lang="en-US" sz="1800" b="1" i="0" u="none" strike="noStrike" dirty="0">
                        <a:solidFill>
                          <a:schemeClr val="tx1"/>
                        </a:solidFill>
                        <a:effectLst/>
                        <a:latin typeface="+mn-lt"/>
                      </a:endParaRPr>
                    </a:p>
                  </a:txBody>
                  <a:tcPr anchor="ctr"/>
                </a:tc>
                <a:extLst>
                  <a:ext uri="{0D108BD9-81ED-4DB2-BD59-A6C34878D82A}">
                    <a16:rowId xmlns:a16="http://schemas.microsoft.com/office/drawing/2014/main" val="365120011"/>
                  </a:ext>
                </a:extLst>
              </a:tr>
            </a:tbl>
          </a:graphicData>
        </a:graphic>
      </p:graphicFrame>
      <p:sp>
        <p:nvSpPr>
          <p:cNvPr id="5" name="Slide Number Placeholder 4">
            <a:extLst>
              <a:ext uri="{FF2B5EF4-FFF2-40B4-BE49-F238E27FC236}">
                <a16:creationId xmlns:a16="http://schemas.microsoft.com/office/drawing/2014/main" id="{C1093BCB-F983-2D12-38C4-2A8CA071EDA4}"/>
              </a:ext>
            </a:extLst>
          </p:cNvPr>
          <p:cNvSpPr>
            <a:spLocks noGrp="1"/>
          </p:cNvSpPr>
          <p:nvPr>
            <p:ph type="sldNum" sz="quarter" idx="4"/>
          </p:nvPr>
        </p:nvSpPr>
        <p:spPr/>
        <p:txBody>
          <a:bodyPr/>
          <a:lstStyle/>
          <a:p>
            <a:fld id="{C3DB2ADC-AF19-4574-8C10-79B5B04FCA27}" type="slidenum">
              <a:rPr lang="en-US" smtClean="0"/>
              <a:pPr/>
              <a:t>15</a:t>
            </a:fld>
            <a:endParaRPr lang="en-US" dirty="0"/>
          </a:p>
        </p:txBody>
      </p:sp>
    </p:spTree>
    <p:extLst>
      <p:ext uri="{BB962C8B-B14F-4D97-AF65-F5344CB8AC3E}">
        <p14:creationId xmlns:p14="http://schemas.microsoft.com/office/powerpoint/2010/main" val="2260296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CC7E9-D6A2-6E2C-868D-D6139F48D25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5226D28-6621-1AC8-7328-32A1A1F49A9C}"/>
              </a:ext>
            </a:extLst>
          </p:cNvPr>
          <p:cNvSpPr>
            <a:spLocks noGrp="1"/>
          </p:cNvSpPr>
          <p:nvPr>
            <p:ph type="ctrTitle"/>
          </p:nvPr>
        </p:nvSpPr>
        <p:spPr/>
        <p:txBody>
          <a:bodyPr/>
          <a:lstStyle/>
          <a:p>
            <a:r>
              <a:rPr lang="en-US" dirty="0"/>
              <a:t>Financials</a:t>
            </a:r>
          </a:p>
        </p:txBody>
      </p:sp>
      <p:graphicFrame>
        <p:nvGraphicFramePr>
          <p:cNvPr id="9" name="Table 9">
            <a:extLst>
              <a:ext uri="{FF2B5EF4-FFF2-40B4-BE49-F238E27FC236}">
                <a16:creationId xmlns:a16="http://schemas.microsoft.com/office/drawing/2014/main" id="{7E087A74-F743-1BFB-5097-E090A547AF4F}"/>
              </a:ext>
            </a:extLst>
          </p:cNvPr>
          <p:cNvGraphicFramePr>
            <a:graphicFrameLocks noGrp="1"/>
          </p:cNvGraphicFramePr>
          <p:nvPr>
            <p:ph type="tbl" sz="quarter" idx="15"/>
            <p:extLst>
              <p:ext uri="{D42A27DB-BD31-4B8C-83A1-F6EECF244321}">
                <p14:modId xmlns:p14="http://schemas.microsoft.com/office/powerpoint/2010/main" val="519939930"/>
              </p:ext>
            </p:extLst>
          </p:nvPr>
        </p:nvGraphicFramePr>
        <p:xfrm>
          <a:off x="706438" y="1670069"/>
          <a:ext cx="10742851" cy="4561006"/>
        </p:xfrm>
        <a:graphic>
          <a:graphicData uri="http://schemas.openxmlformats.org/drawingml/2006/table">
            <a:tbl>
              <a:tblPr firstRow="1" bandRow="1">
                <a:tableStyleId>{C083E6E3-FA7D-4D7B-A595-EF9225AFEA82}</a:tableStyleId>
              </a:tblPr>
              <a:tblGrid>
                <a:gridCol w="4482982">
                  <a:extLst>
                    <a:ext uri="{9D8B030D-6E8A-4147-A177-3AD203B41FA5}">
                      <a16:colId xmlns:a16="http://schemas.microsoft.com/office/drawing/2014/main" val="3446012419"/>
                    </a:ext>
                  </a:extLst>
                </a:gridCol>
                <a:gridCol w="2086623">
                  <a:extLst>
                    <a:ext uri="{9D8B030D-6E8A-4147-A177-3AD203B41FA5}">
                      <a16:colId xmlns:a16="http://schemas.microsoft.com/office/drawing/2014/main" val="4052646397"/>
                    </a:ext>
                  </a:extLst>
                </a:gridCol>
                <a:gridCol w="2086623">
                  <a:extLst>
                    <a:ext uri="{9D8B030D-6E8A-4147-A177-3AD203B41FA5}">
                      <a16:colId xmlns:a16="http://schemas.microsoft.com/office/drawing/2014/main" val="1935352797"/>
                    </a:ext>
                  </a:extLst>
                </a:gridCol>
                <a:gridCol w="2086623">
                  <a:extLst>
                    <a:ext uri="{9D8B030D-6E8A-4147-A177-3AD203B41FA5}">
                      <a16:colId xmlns:a16="http://schemas.microsoft.com/office/drawing/2014/main" val="1218263486"/>
                    </a:ext>
                  </a:extLst>
                </a:gridCol>
              </a:tblGrid>
              <a:tr h="570211">
                <a:tc>
                  <a:txBody>
                    <a:bodyPr/>
                    <a:lstStyle/>
                    <a:p>
                      <a:pPr algn="l" fontAlgn="b"/>
                      <a:endParaRPr lang="en-US" sz="1800" b="0" i="0" u="none" strike="noStrike" dirty="0">
                        <a:solidFill>
                          <a:schemeClr val="tx1"/>
                        </a:solidFill>
                        <a:effectLst/>
                        <a:latin typeface="+mn-lt"/>
                      </a:endParaRPr>
                    </a:p>
                  </a:txBody>
                  <a:tcPr marL="288000" anchor="ctr"/>
                </a:tc>
                <a:tc>
                  <a:txBody>
                    <a:bodyPr/>
                    <a:lstStyle/>
                    <a:p>
                      <a:pPr algn="l" fontAlgn="b"/>
                      <a:r>
                        <a:rPr lang="en-US" sz="1800" b="1" i="0" u="none" strike="noStrike" dirty="0">
                          <a:solidFill>
                            <a:schemeClr val="tx1"/>
                          </a:solidFill>
                          <a:effectLst/>
                          <a:latin typeface="+mn-lt"/>
                        </a:rPr>
                        <a:t>2025</a:t>
                      </a:r>
                    </a:p>
                  </a:txBody>
                  <a:tcPr anchor="ctr"/>
                </a:tc>
                <a:tc>
                  <a:txBody>
                    <a:bodyPr/>
                    <a:lstStyle/>
                    <a:p>
                      <a:pPr algn="l" fontAlgn="b"/>
                      <a:r>
                        <a:rPr lang="en-US" sz="1800" b="1" u="none" strike="noStrike" dirty="0">
                          <a:solidFill>
                            <a:schemeClr val="tx1"/>
                          </a:solidFill>
                          <a:effectLst/>
                        </a:rPr>
                        <a:t>2026</a:t>
                      </a:r>
                      <a:endParaRPr lang="en-US" sz="1800" b="1" i="0" u="none" strike="noStrike" dirty="0">
                        <a:solidFill>
                          <a:schemeClr val="tx1"/>
                        </a:solidFill>
                        <a:effectLst/>
                        <a:latin typeface="+mn-lt"/>
                      </a:endParaRPr>
                    </a:p>
                  </a:txBody>
                  <a:tcPr anchor="ctr"/>
                </a:tc>
                <a:tc>
                  <a:txBody>
                    <a:bodyPr/>
                    <a:lstStyle/>
                    <a:p>
                      <a:pPr algn="l" fontAlgn="b"/>
                      <a:r>
                        <a:rPr lang="en-US" sz="1800" b="1" i="0" u="none" strike="noStrike" dirty="0">
                          <a:solidFill>
                            <a:schemeClr val="tx1"/>
                          </a:solidFill>
                          <a:effectLst/>
                          <a:latin typeface="+mn-lt"/>
                        </a:rPr>
                        <a:t>2027</a:t>
                      </a:r>
                    </a:p>
                  </a:txBody>
                  <a:tcPr anchor="ctr"/>
                </a:tc>
                <a:extLst>
                  <a:ext uri="{0D108BD9-81ED-4DB2-BD59-A6C34878D82A}">
                    <a16:rowId xmlns:a16="http://schemas.microsoft.com/office/drawing/2014/main" val="4140773105"/>
                  </a:ext>
                </a:extLst>
              </a:tr>
              <a:tr h="457200">
                <a:tc>
                  <a:txBody>
                    <a:bodyPr/>
                    <a:lstStyle/>
                    <a:p>
                      <a:pPr algn="l" fontAlgn="b"/>
                      <a:r>
                        <a:rPr lang="en-US" sz="1800" b="0" u="none" strike="noStrike" dirty="0">
                          <a:solidFill>
                            <a:schemeClr val="tx1"/>
                          </a:solidFill>
                          <a:effectLst/>
                        </a:rPr>
                        <a:t>Income (with financial partners)</a:t>
                      </a:r>
                      <a:endParaRPr lang="en-US" sz="1800" b="0" i="0" u="none" strike="noStrike" dirty="0">
                        <a:solidFill>
                          <a:schemeClr val="tx1"/>
                        </a:solidFill>
                        <a:effectLst/>
                        <a:latin typeface="+mn-lt"/>
                      </a:endParaRPr>
                    </a:p>
                  </a:txBody>
                  <a:tcPr marL="288000" anchor="ctr"/>
                </a:tc>
                <a:tc>
                  <a:txBody>
                    <a:bodyPr/>
                    <a:lstStyle/>
                    <a:p>
                      <a:pPr algn="l" fontAlgn="b"/>
                      <a:endParaRPr lang="en-US" sz="1800" b="0" i="0" u="none" strike="noStrike" dirty="0">
                        <a:solidFill>
                          <a:schemeClr val="tx1"/>
                        </a:solidFill>
                        <a:effectLst/>
                        <a:latin typeface="+mn-lt"/>
                      </a:endParaRPr>
                    </a:p>
                  </a:txBody>
                  <a:tcPr anchor="ctr"/>
                </a:tc>
                <a:tc>
                  <a:txBody>
                    <a:bodyPr/>
                    <a:lstStyle/>
                    <a:p>
                      <a:pPr algn="l" fontAlgn="b"/>
                      <a:endParaRPr lang="en-US" sz="1800" b="0" i="0" u="none" strike="noStrike" dirty="0">
                        <a:solidFill>
                          <a:schemeClr val="tx1"/>
                        </a:solidFill>
                        <a:effectLst/>
                        <a:latin typeface="+mn-lt"/>
                      </a:endParaRPr>
                    </a:p>
                  </a:txBody>
                  <a:tcPr anchor="ctr"/>
                </a:tc>
                <a:tc>
                  <a:txBody>
                    <a:bodyPr/>
                    <a:lstStyle/>
                    <a:p>
                      <a:pPr algn="l" fontAlgn="b"/>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4142911372"/>
                  </a:ext>
                </a:extLst>
              </a:tr>
              <a:tr h="468630">
                <a:tc>
                  <a:txBody>
                    <a:bodyPr/>
                    <a:lstStyle/>
                    <a:p>
                      <a:pPr lvl="1" algn="l" fontAlgn="b"/>
                      <a:r>
                        <a:rPr lang="en-US" sz="1800" b="0" u="none" strike="noStrike" dirty="0">
                          <a:solidFill>
                            <a:schemeClr val="tx1"/>
                          </a:solidFill>
                          <a:effectLst/>
                        </a:rPr>
                        <a:t>Users</a:t>
                      </a:r>
                      <a:endParaRPr lang="en-US" sz="1800" b="0" i="0" u="none" strike="noStrike" dirty="0">
                        <a:solidFill>
                          <a:schemeClr val="tx1"/>
                        </a:solidFill>
                        <a:effectLst/>
                        <a:latin typeface="+mn-lt"/>
                      </a:endParaRPr>
                    </a:p>
                  </a:txBody>
                  <a:tcPr marL="288000" anchor="ctr"/>
                </a:tc>
                <a:tc>
                  <a:txBody>
                    <a:bodyPr/>
                    <a:lstStyle/>
                    <a:p>
                      <a:pPr algn="l" fontAlgn="b"/>
                      <a:r>
                        <a:rPr lang="en-US" sz="1800" b="0" i="0" u="none" strike="noStrike" dirty="0">
                          <a:solidFill>
                            <a:schemeClr val="tx1"/>
                          </a:solidFill>
                          <a:effectLst/>
                          <a:latin typeface="+mn-lt"/>
                        </a:rPr>
                        <a:t>8000</a:t>
                      </a:r>
                    </a:p>
                  </a:txBody>
                  <a:tcPr anchor="ctr"/>
                </a:tc>
                <a:tc>
                  <a:txBody>
                    <a:bodyPr/>
                    <a:lstStyle/>
                    <a:p>
                      <a:pPr algn="l" fontAlgn="b"/>
                      <a:r>
                        <a:rPr lang="en-US" sz="1800" b="0" u="none" strike="noStrike" dirty="0">
                          <a:solidFill>
                            <a:schemeClr val="tx1"/>
                          </a:solidFill>
                          <a:effectLst/>
                        </a:rPr>
                        <a:t>35,000</a:t>
                      </a:r>
                      <a:endParaRPr lang="en-US" sz="1800" b="0" i="0" u="none" strike="noStrike" dirty="0">
                        <a:solidFill>
                          <a:schemeClr val="tx1"/>
                        </a:solidFill>
                        <a:effectLst/>
                        <a:latin typeface="+mn-lt"/>
                      </a:endParaRPr>
                    </a:p>
                  </a:txBody>
                  <a:tcPr anchor="ctr"/>
                </a:tc>
                <a:tc>
                  <a:txBody>
                    <a:bodyPr/>
                    <a:lstStyle/>
                    <a:p>
                      <a:pPr algn="l" fontAlgn="b"/>
                      <a:r>
                        <a:rPr lang="en-US" sz="1800" b="0" u="none" strike="noStrike" dirty="0">
                          <a:solidFill>
                            <a:schemeClr val="tx1"/>
                          </a:solidFill>
                          <a:effectLst/>
                        </a:rPr>
                        <a:t>200,000</a:t>
                      </a:r>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1543393929"/>
                  </a:ext>
                </a:extLst>
              </a:tr>
              <a:tr h="457200">
                <a:tc>
                  <a:txBody>
                    <a:bodyPr/>
                    <a:lstStyle/>
                    <a:p>
                      <a:pPr lvl="1" algn="l" fontAlgn="b"/>
                      <a:r>
                        <a:rPr lang="en-US" sz="1800" b="0" u="none" strike="noStrike" dirty="0">
                          <a:solidFill>
                            <a:schemeClr val="tx1"/>
                          </a:solidFill>
                          <a:effectLst/>
                        </a:rPr>
                        <a:t>Sales</a:t>
                      </a:r>
                      <a:endParaRPr lang="en-US" sz="1800" b="0" i="0" u="none" strike="noStrike" dirty="0">
                        <a:solidFill>
                          <a:schemeClr val="tx1"/>
                        </a:solidFill>
                        <a:effectLst/>
                        <a:latin typeface="+mn-lt"/>
                      </a:endParaRPr>
                    </a:p>
                  </a:txBody>
                  <a:tcPr marL="288000" anchor="ctr"/>
                </a:tc>
                <a:tc>
                  <a:txBody>
                    <a:bodyPr/>
                    <a:lstStyle/>
                    <a:p>
                      <a:pPr algn="l" fontAlgn="b"/>
                      <a:r>
                        <a:rPr lang="en-US" sz="1800" b="0" i="0" u="none" strike="noStrike" dirty="0">
                          <a:solidFill>
                            <a:schemeClr val="tx1"/>
                          </a:solidFill>
                          <a:effectLst/>
                          <a:latin typeface="+mn-lt"/>
                        </a:rPr>
                        <a:t>8-12</a:t>
                      </a:r>
                    </a:p>
                  </a:txBody>
                  <a:tcPr anchor="ctr"/>
                </a:tc>
                <a:tc>
                  <a:txBody>
                    <a:bodyPr/>
                    <a:lstStyle/>
                    <a:p>
                      <a:pPr algn="l" fontAlgn="b"/>
                      <a:r>
                        <a:rPr lang="en-US" sz="1800" b="0" i="0" u="none" strike="noStrike" dirty="0">
                          <a:solidFill>
                            <a:schemeClr val="tx1"/>
                          </a:solidFill>
                          <a:effectLst/>
                          <a:latin typeface="+mn-lt"/>
                        </a:rPr>
                        <a:t>20-25</a:t>
                      </a:r>
                    </a:p>
                  </a:txBody>
                  <a:tcPr anchor="ctr"/>
                </a:tc>
                <a:tc>
                  <a:txBody>
                    <a:bodyPr/>
                    <a:lstStyle/>
                    <a:p>
                      <a:pPr algn="l" fontAlgn="b"/>
                      <a:r>
                        <a:rPr lang="en-US" sz="1800" b="0" i="0" u="none" strike="noStrike" dirty="0">
                          <a:solidFill>
                            <a:schemeClr val="tx1"/>
                          </a:solidFill>
                          <a:effectLst/>
                          <a:latin typeface="+mn-lt"/>
                        </a:rPr>
                        <a:t>20-50</a:t>
                      </a:r>
                    </a:p>
                  </a:txBody>
                  <a:tcPr anchor="ctr"/>
                </a:tc>
                <a:extLst>
                  <a:ext uri="{0D108BD9-81ED-4DB2-BD59-A6C34878D82A}">
                    <a16:rowId xmlns:a16="http://schemas.microsoft.com/office/drawing/2014/main" val="255711469"/>
                  </a:ext>
                </a:extLst>
              </a:tr>
              <a:tr h="1291590">
                <a:tc>
                  <a:txBody>
                    <a:bodyPr/>
                    <a:lstStyle/>
                    <a:p>
                      <a:pPr lvl="1" algn="l" fontAlgn="b"/>
                      <a:r>
                        <a:rPr lang="en-US" sz="1800" b="0" u="none" strike="noStrike" dirty="0">
                          <a:solidFill>
                            <a:schemeClr val="tx1"/>
                          </a:solidFill>
                          <a:effectLst/>
                        </a:rPr>
                        <a:t>Average price per sale</a:t>
                      </a:r>
                      <a:endParaRPr lang="en-US" sz="1800" b="0" i="0" u="none" strike="noStrike" dirty="0">
                        <a:solidFill>
                          <a:schemeClr val="tx1"/>
                        </a:solidFill>
                        <a:effectLst/>
                        <a:latin typeface="+mn-lt"/>
                      </a:endParaRPr>
                    </a:p>
                  </a:txBody>
                  <a:tcPr marL="288000" anchor="ctr"/>
                </a:tc>
                <a:tc>
                  <a:txBody>
                    <a:bodyPr/>
                    <a:lstStyle/>
                    <a:p>
                      <a:pPr algn="l" fontAlgn="b"/>
                      <a:r>
                        <a:rPr lang="en-US" sz="1800" b="0" i="0" u="none" strike="noStrike" dirty="0">
                          <a:solidFill>
                            <a:schemeClr val="tx1"/>
                          </a:solidFill>
                          <a:effectLst/>
                          <a:latin typeface="+mn-lt"/>
                        </a:rPr>
                        <a:t>$20/user or</a:t>
                      </a:r>
                    </a:p>
                    <a:p>
                      <a:pPr algn="l" fontAlgn="b"/>
                      <a:r>
                        <a:rPr lang="en-US" sz="1800" b="0" i="0" u="none" strike="noStrike" dirty="0">
                          <a:solidFill>
                            <a:schemeClr val="tx1"/>
                          </a:solidFill>
                          <a:effectLst/>
                          <a:latin typeface="+mn-lt"/>
                        </a:rPr>
                        <a:t>$15,000/</a:t>
                      </a:r>
                    </a:p>
                    <a:p>
                      <a:pPr algn="l" fontAlgn="b"/>
                      <a:r>
                        <a:rPr lang="en-US" sz="1800" b="0" i="0" u="none" strike="noStrike" dirty="0">
                          <a:solidFill>
                            <a:schemeClr val="tx1"/>
                          </a:solidFill>
                          <a:effectLst/>
                          <a:latin typeface="+mn-lt"/>
                        </a:rPr>
                        <a:t>subscription</a:t>
                      </a:r>
                    </a:p>
                    <a:p>
                      <a:pPr algn="l" fontAlgn="b"/>
                      <a:r>
                        <a:rPr lang="en-US" sz="1800" b="0" i="0" u="none" strike="noStrike" dirty="0">
                          <a:solidFill>
                            <a:schemeClr val="tx1"/>
                          </a:solidFill>
                          <a:effectLst/>
                          <a:latin typeface="+mn-lt"/>
                        </a:rPr>
                        <a:t>(1-300 users/sub)</a:t>
                      </a:r>
                    </a:p>
                  </a:txBody>
                  <a:tcPr anchor="ctr"/>
                </a:tc>
                <a:tc>
                  <a:txBody>
                    <a:bodyPr/>
                    <a:lstStyle/>
                    <a:p>
                      <a:pPr algn="l" fontAlgn="b"/>
                      <a:r>
                        <a:rPr lang="en-US" sz="1800" b="0" i="0" u="none" strike="noStrike" dirty="0">
                          <a:solidFill>
                            <a:schemeClr val="tx1"/>
                          </a:solidFill>
                          <a:effectLst/>
                          <a:latin typeface="+mn-lt"/>
                        </a:rPr>
                        <a:t>$30/user or</a:t>
                      </a:r>
                    </a:p>
                    <a:p>
                      <a:pPr algn="l" fontAlgn="b"/>
                      <a:r>
                        <a:rPr lang="en-US" sz="1800" b="0" i="0" u="none" strike="noStrike" dirty="0">
                          <a:solidFill>
                            <a:schemeClr val="tx1"/>
                          </a:solidFill>
                          <a:effectLst/>
                          <a:latin typeface="+mn-lt"/>
                        </a:rPr>
                        <a:t>$40,000/sub</a:t>
                      </a:r>
                    </a:p>
                    <a:p>
                      <a:pPr algn="l" fontAlgn="b"/>
                      <a:r>
                        <a:rPr lang="en-US" sz="1800" b="0" i="0" u="none" strike="noStrike" dirty="0">
                          <a:solidFill>
                            <a:schemeClr val="tx1"/>
                          </a:solidFill>
                          <a:effectLst/>
                          <a:latin typeface="+mn-lt"/>
                        </a:rPr>
                        <a:t>(3-500 users/sub)</a:t>
                      </a:r>
                    </a:p>
                  </a:txBody>
                  <a:tcPr anchor="ctr"/>
                </a:tc>
                <a:tc>
                  <a:txBody>
                    <a:bodyPr/>
                    <a:lstStyle/>
                    <a:p>
                      <a:pPr algn="l" fontAlgn="b"/>
                      <a:r>
                        <a:rPr lang="en-US" sz="1800" b="0" i="0" u="none" strike="noStrike" dirty="0">
                          <a:solidFill>
                            <a:schemeClr val="tx1"/>
                          </a:solidFill>
                          <a:effectLst/>
                          <a:latin typeface="+mn-lt"/>
                        </a:rPr>
                        <a:t>$30/user</a:t>
                      </a:r>
                    </a:p>
                    <a:p>
                      <a:pPr algn="l" fontAlgn="b"/>
                      <a:r>
                        <a:rPr lang="en-US" sz="1800" b="0" i="0" u="none" strike="noStrike" dirty="0">
                          <a:solidFill>
                            <a:schemeClr val="tx1"/>
                          </a:solidFill>
                          <a:effectLst/>
                          <a:latin typeface="+mn-lt"/>
                        </a:rPr>
                        <a:t>$120,000/sub</a:t>
                      </a:r>
                    </a:p>
                    <a:p>
                      <a:pPr algn="l" fontAlgn="b"/>
                      <a:r>
                        <a:rPr lang="en-US" sz="1800" b="0" i="0" u="none" strike="noStrike" dirty="0">
                          <a:solidFill>
                            <a:schemeClr val="tx1"/>
                          </a:solidFill>
                          <a:effectLst/>
                          <a:latin typeface="+mn-lt"/>
                        </a:rPr>
                        <a:t>(500+ users/sub)</a:t>
                      </a:r>
                    </a:p>
                  </a:txBody>
                  <a:tcPr anchor="ctr"/>
                </a:tc>
                <a:extLst>
                  <a:ext uri="{0D108BD9-81ED-4DB2-BD59-A6C34878D82A}">
                    <a16:rowId xmlns:a16="http://schemas.microsoft.com/office/drawing/2014/main" val="1498944196"/>
                  </a:ext>
                </a:extLst>
              </a:tr>
              <a:tr h="751891">
                <a:tc>
                  <a:txBody>
                    <a:bodyPr/>
                    <a:lstStyle/>
                    <a:p>
                      <a:pPr lvl="1" algn="l" fontAlgn="b"/>
                      <a:r>
                        <a:rPr lang="en-US" sz="1800" b="0" u="none" strike="noStrike" dirty="0">
                          <a:solidFill>
                            <a:schemeClr val="tx1"/>
                          </a:solidFill>
                          <a:effectLst/>
                        </a:rPr>
                        <a:t>Revenue (15%)</a:t>
                      </a:r>
                      <a:endParaRPr lang="en-US" sz="1800" b="0" i="0" u="none" strike="noStrike" dirty="0">
                        <a:solidFill>
                          <a:schemeClr val="tx1"/>
                        </a:solidFill>
                        <a:effectLst/>
                        <a:latin typeface="+mn-lt"/>
                      </a:endParaRPr>
                    </a:p>
                  </a:txBody>
                  <a:tcPr marL="288000" anchor="ctr"/>
                </a:tc>
                <a:tc>
                  <a:txBody>
                    <a:bodyPr/>
                    <a:lstStyle/>
                    <a:p>
                      <a:pPr algn="l" fontAlgn="b"/>
                      <a:r>
                        <a:rPr lang="en-US" sz="1800" b="0" u="none" strike="noStrike" dirty="0">
                          <a:solidFill>
                            <a:schemeClr val="tx1"/>
                          </a:solidFill>
                          <a:effectLst/>
                        </a:rPr>
                        <a:t>160,000 (24,000)</a:t>
                      </a:r>
                      <a:endParaRPr lang="en-US" sz="1800" b="0" i="0" u="none" strike="noStrike" dirty="0">
                        <a:solidFill>
                          <a:schemeClr val="tx1"/>
                        </a:solidFill>
                        <a:effectLst/>
                        <a:latin typeface="+mn-lt"/>
                      </a:endParaRPr>
                    </a:p>
                  </a:txBody>
                  <a:tcPr anchor="ctr"/>
                </a:tc>
                <a:tc>
                  <a:txBody>
                    <a:bodyPr/>
                    <a:lstStyle/>
                    <a:p>
                      <a:pPr algn="l" fontAlgn="b"/>
                      <a:r>
                        <a:rPr lang="en-US" sz="1800" b="0" i="0" u="none" strike="noStrike" dirty="0">
                          <a:solidFill>
                            <a:schemeClr val="tx1"/>
                          </a:solidFill>
                          <a:effectLst/>
                          <a:latin typeface="+mn-lt"/>
                        </a:rPr>
                        <a:t>1,050,000 (157,500)</a:t>
                      </a:r>
                    </a:p>
                  </a:txBody>
                  <a:tcPr anchor="ctr"/>
                </a:tc>
                <a:tc>
                  <a:txBody>
                    <a:bodyPr/>
                    <a:lstStyle/>
                    <a:p>
                      <a:pPr algn="l" fontAlgn="b"/>
                      <a:r>
                        <a:rPr lang="en-US" sz="1800" b="0" u="none" strike="noStrike" dirty="0">
                          <a:solidFill>
                            <a:schemeClr val="tx1"/>
                          </a:solidFill>
                          <a:effectLst/>
                        </a:rPr>
                        <a:t>6,000,000 (900,000)</a:t>
                      </a:r>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2561606819"/>
                  </a:ext>
                </a:extLst>
              </a:tr>
              <a:tr h="564284">
                <a:tc>
                  <a:txBody>
                    <a:bodyPr/>
                    <a:lstStyle/>
                    <a:p>
                      <a:pPr algn="l" fontAlgn="b"/>
                      <a:r>
                        <a:rPr lang="en-US" sz="1800" b="1" u="none" strike="noStrike" dirty="0">
                          <a:solidFill>
                            <a:schemeClr val="tx1"/>
                          </a:solidFill>
                          <a:effectLst/>
                        </a:rPr>
                        <a:t>Gross profit</a:t>
                      </a:r>
                      <a:endParaRPr lang="en-US" sz="1800" b="1" i="0" u="none" strike="noStrike" dirty="0">
                        <a:solidFill>
                          <a:schemeClr val="tx1"/>
                        </a:solidFill>
                        <a:effectLst/>
                        <a:latin typeface="+mn-lt"/>
                      </a:endParaRPr>
                    </a:p>
                  </a:txBody>
                  <a:tcPr marL="288000" anchor="ctr"/>
                </a:tc>
                <a:tc>
                  <a:txBody>
                    <a:bodyPr/>
                    <a:lstStyle/>
                    <a:p>
                      <a:pPr algn="l" fontAlgn="b"/>
                      <a:r>
                        <a:rPr lang="en-US" sz="1800" b="1" i="0" u="none" strike="noStrike" dirty="0">
                          <a:solidFill>
                            <a:schemeClr val="tx1"/>
                          </a:solidFill>
                          <a:effectLst/>
                          <a:latin typeface="+mn-lt"/>
                        </a:rPr>
                        <a:t>0</a:t>
                      </a:r>
                    </a:p>
                  </a:txBody>
                  <a:tcPr anchor="ctr"/>
                </a:tc>
                <a:tc>
                  <a:txBody>
                    <a:bodyPr/>
                    <a:lstStyle/>
                    <a:p>
                      <a:pPr algn="l" fontAlgn="b"/>
                      <a:r>
                        <a:rPr lang="en-US" sz="1800" b="1" u="none" strike="noStrike" dirty="0">
                          <a:solidFill>
                            <a:schemeClr val="tx1"/>
                          </a:solidFill>
                          <a:effectLst/>
                        </a:rPr>
                        <a:t>45,000</a:t>
                      </a:r>
                      <a:endParaRPr lang="en-US" sz="1800" b="1" i="0" u="none" strike="noStrike" dirty="0">
                        <a:solidFill>
                          <a:schemeClr val="tx1"/>
                        </a:solidFill>
                        <a:effectLst/>
                        <a:latin typeface="+mn-lt"/>
                      </a:endParaRPr>
                    </a:p>
                  </a:txBody>
                  <a:tcPr anchor="ctr"/>
                </a:tc>
                <a:tc>
                  <a:txBody>
                    <a:bodyPr/>
                    <a:lstStyle/>
                    <a:p>
                      <a:pPr algn="l" fontAlgn="b"/>
                      <a:r>
                        <a:rPr lang="en-US" sz="1800" b="1" u="none" strike="noStrike" dirty="0">
                          <a:solidFill>
                            <a:schemeClr val="tx1"/>
                          </a:solidFill>
                          <a:effectLst/>
                        </a:rPr>
                        <a:t>4,500,000</a:t>
                      </a:r>
                      <a:endParaRPr lang="en-US" sz="1800" b="1" i="0" u="none" strike="noStrike" dirty="0">
                        <a:solidFill>
                          <a:schemeClr val="tx1"/>
                        </a:solidFill>
                        <a:effectLst/>
                        <a:latin typeface="+mn-lt"/>
                      </a:endParaRPr>
                    </a:p>
                  </a:txBody>
                  <a:tcPr anchor="ctr"/>
                </a:tc>
                <a:extLst>
                  <a:ext uri="{0D108BD9-81ED-4DB2-BD59-A6C34878D82A}">
                    <a16:rowId xmlns:a16="http://schemas.microsoft.com/office/drawing/2014/main" val="365120011"/>
                  </a:ext>
                </a:extLst>
              </a:tr>
            </a:tbl>
          </a:graphicData>
        </a:graphic>
      </p:graphicFrame>
      <p:sp>
        <p:nvSpPr>
          <p:cNvPr id="5" name="Slide Number Placeholder 4">
            <a:extLst>
              <a:ext uri="{FF2B5EF4-FFF2-40B4-BE49-F238E27FC236}">
                <a16:creationId xmlns:a16="http://schemas.microsoft.com/office/drawing/2014/main" id="{F3A0FF3F-92C9-07CC-B9F5-46B1993134E6}"/>
              </a:ext>
            </a:extLst>
          </p:cNvPr>
          <p:cNvSpPr>
            <a:spLocks noGrp="1"/>
          </p:cNvSpPr>
          <p:nvPr>
            <p:ph type="sldNum" sz="quarter" idx="4"/>
          </p:nvPr>
        </p:nvSpPr>
        <p:spPr/>
        <p:txBody>
          <a:bodyPr/>
          <a:lstStyle/>
          <a:p>
            <a:fld id="{C3DB2ADC-AF19-4574-8C10-79B5B04FCA27}" type="slidenum">
              <a:rPr lang="en-US" smtClean="0"/>
              <a:pPr/>
              <a:t>16</a:t>
            </a:fld>
            <a:endParaRPr lang="en-US" dirty="0"/>
          </a:p>
        </p:txBody>
      </p:sp>
    </p:spTree>
    <p:extLst>
      <p:ext uri="{BB962C8B-B14F-4D97-AF65-F5344CB8AC3E}">
        <p14:creationId xmlns:p14="http://schemas.microsoft.com/office/powerpoint/2010/main" val="4026381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6D167-016C-BCE9-9EB4-254BFA5138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95AF8E-B02E-A80B-28D7-BED334908166}"/>
              </a:ext>
            </a:extLst>
          </p:cNvPr>
          <p:cNvSpPr>
            <a:spLocks noGrp="1"/>
          </p:cNvSpPr>
          <p:nvPr>
            <p:ph type="title"/>
          </p:nvPr>
        </p:nvSpPr>
        <p:spPr>
          <a:xfrm>
            <a:off x="763439" y="3164621"/>
            <a:ext cx="4058728" cy="2749009"/>
          </a:xfrm>
        </p:spPr>
        <p:txBody>
          <a:bodyPr>
            <a:normAutofit/>
          </a:bodyPr>
          <a:lstStyle/>
          <a:p>
            <a:r>
              <a:rPr lang="en-US" sz="4000" dirty="0"/>
              <a:t>Mahalo nui loa </a:t>
            </a:r>
            <a:br>
              <a:rPr lang="en-US" sz="4000" dirty="0"/>
            </a:br>
            <a:br>
              <a:rPr lang="en-US" sz="4000" dirty="0"/>
            </a:br>
            <a:r>
              <a:rPr lang="en-US" sz="4000" dirty="0"/>
              <a:t>Thank you</a:t>
            </a:r>
          </a:p>
        </p:txBody>
      </p:sp>
      <p:pic>
        <p:nvPicPr>
          <p:cNvPr id="10" name="Picture 9">
            <a:extLst>
              <a:ext uri="{FF2B5EF4-FFF2-40B4-BE49-F238E27FC236}">
                <a16:creationId xmlns:a16="http://schemas.microsoft.com/office/drawing/2014/main" id="{3F25D2BE-2E6C-7DF4-6AC3-77945765D53F}"/>
              </a:ext>
            </a:extLst>
          </p:cNvPr>
          <p:cNvPicPr>
            <a:picLocks noChangeAspect="1"/>
          </p:cNvPicPr>
          <p:nvPr/>
        </p:nvPicPr>
        <p:blipFill>
          <a:blip r:embed="rId3"/>
          <a:stretch>
            <a:fillRect/>
          </a:stretch>
        </p:blipFill>
        <p:spPr>
          <a:xfrm>
            <a:off x="6176010" y="0"/>
            <a:ext cx="5392496" cy="6858000"/>
          </a:xfrm>
          <a:prstGeom prst="rect">
            <a:avLst/>
          </a:prstGeom>
        </p:spPr>
      </p:pic>
    </p:spTree>
    <p:extLst>
      <p:ext uri="{BB962C8B-B14F-4D97-AF65-F5344CB8AC3E}">
        <p14:creationId xmlns:p14="http://schemas.microsoft.com/office/powerpoint/2010/main" val="3725271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44F1-83FB-37DB-043C-327C6B529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DB994-9550-25B8-CAD0-B51FB9A9152D}"/>
              </a:ext>
            </a:extLst>
          </p:cNvPr>
          <p:cNvSpPr>
            <a:spLocks noGrp="1"/>
          </p:cNvSpPr>
          <p:nvPr>
            <p:ph type="title"/>
          </p:nvPr>
        </p:nvSpPr>
        <p:spPr>
          <a:xfrm>
            <a:off x="674370" y="908591"/>
            <a:ext cx="5326380" cy="5225507"/>
          </a:xfrm>
        </p:spPr>
        <p:txBody>
          <a:bodyPr>
            <a:normAutofit fontScale="90000"/>
          </a:bodyPr>
          <a:lstStyle/>
          <a:p>
            <a:r>
              <a:rPr lang="en-US" dirty="0"/>
              <a:t>PRODUCT OVERVIEW</a:t>
            </a:r>
            <a:br>
              <a:rPr lang="en-US" dirty="0"/>
            </a:br>
            <a:br>
              <a:rPr lang="en-US" dirty="0"/>
            </a:br>
            <a:r>
              <a:rPr kumimoji="0" lang="en-US" sz="2200" b="0" i="0" u="none" strike="noStrike" kern="1200" cap="none" spc="30" normalizeH="0" baseline="0" noProof="0" dirty="0">
                <a:ln>
                  <a:noFill/>
                </a:ln>
                <a:solidFill>
                  <a:srgbClr val="FFFFFF"/>
                </a:solidFill>
                <a:effectLst/>
                <a:uLnTx/>
                <a:uFillTx/>
                <a:latin typeface="Univers Condensed"/>
                <a:ea typeface="+mj-ea"/>
                <a:cs typeface="+mj-cs"/>
              </a:rPr>
              <a:t>5 Senses is a virtual spa that effectively eliminates stress for users in 15 minutes.</a:t>
            </a:r>
            <a:br>
              <a:rPr kumimoji="0" lang="en-US" sz="2200" b="0" i="0" u="none" strike="noStrike" kern="1200" cap="none" spc="30" normalizeH="0" baseline="0" noProof="0" dirty="0">
                <a:ln>
                  <a:noFill/>
                </a:ln>
                <a:solidFill>
                  <a:srgbClr val="FFFFFF"/>
                </a:solidFill>
                <a:effectLst/>
                <a:uLnTx/>
                <a:uFillTx/>
                <a:latin typeface="Univers Condensed"/>
                <a:ea typeface="+mj-ea"/>
                <a:cs typeface="+mj-cs"/>
              </a:rPr>
            </a:br>
            <a:br>
              <a:rPr kumimoji="0" lang="en-US" sz="2200" b="0" i="0" u="none" strike="noStrike" kern="1200" cap="none" spc="30" normalizeH="0" baseline="0" noProof="0" dirty="0">
                <a:ln>
                  <a:noFill/>
                </a:ln>
                <a:solidFill>
                  <a:srgbClr val="FFFFFF"/>
                </a:solidFill>
                <a:effectLst/>
                <a:uLnTx/>
                <a:uFillTx/>
                <a:latin typeface="Univers Condensed"/>
                <a:ea typeface="+mj-ea"/>
                <a:cs typeface="+mj-cs"/>
              </a:rPr>
            </a:br>
            <a:r>
              <a:rPr lang="en-US" sz="2200" cap="none" dirty="0"/>
              <a:t>The program includes a stress release exercise (5 minutes) followed by a short diagnostic survey validated by science from traditional Japanese medicine (7 minutes) and energizing (3 minutes). </a:t>
            </a:r>
            <a:br>
              <a:rPr lang="en-US" sz="2200" cap="none" dirty="0"/>
            </a:br>
            <a:br>
              <a:rPr lang="en-US" sz="2200" cap="none" dirty="0"/>
            </a:br>
            <a:r>
              <a:rPr lang="en-US" sz="2200" cap="none" dirty="0"/>
              <a:t>Users can scale the experience to the time they have available, for example after working out, on a work break, while waiting in a line or on hold.</a:t>
            </a:r>
            <a:endParaRPr lang="en-US" sz="2200" dirty="0">
              <a:latin typeface="Futura Medium" panose="020B0602020204020303" pitchFamily="34" charset="-79"/>
              <a:cs typeface="Futura Medium" panose="020B0602020204020303" pitchFamily="34" charset="-79"/>
            </a:endParaRPr>
          </a:p>
        </p:txBody>
      </p:sp>
      <p:sp>
        <p:nvSpPr>
          <p:cNvPr id="4" name="Slide Number Placeholder 3">
            <a:extLst>
              <a:ext uri="{FF2B5EF4-FFF2-40B4-BE49-F238E27FC236}">
                <a16:creationId xmlns:a16="http://schemas.microsoft.com/office/drawing/2014/main" id="{011845A9-A85C-8C00-A6B6-B9AD702820D2}"/>
              </a:ext>
            </a:extLst>
          </p:cNvPr>
          <p:cNvSpPr>
            <a:spLocks noGrp="1"/>
          </p:cNvSpPr>
          <p:nvPr>
            <p:ph type="sldNum" sz="quarter" idx="4"/>
          </p:nvPr>
        </p:nvSpPr>
        <p:spPr/>
        <p:txBody>
          <a:bodyPr/>
          <a:lstStyle/>
          <a:p>
            <a:fld id="{C3DB2ADC-AF19-4574-8C10-79B5B04FCA27}" type="slidenum">
              <a:rPr lang="en-US" smtClean="0"/>
              <a:pPr/>
              <a:t>2</a:t>
            </a:fld>
            <a:endParaRPr lang="en-US" dirty="0"/>
          </a:p>
        </p:txBody>
      </p:sp>
      <p:pic>
        <p:nvPicPr>
          <p:cNvPr id="10" name="Picture 9">
            <a:extLst>
              <a:ext uri="{FF2B5EF4-FFF2-40B4-BE49-F238E27FC236}">
                <a16:creationId xmlns:a16="http://schemas.microsoft.com/office/drawing/2014/main" id="{7C5D8B72-B1F6-D2F3-CB0A-A837F8D118E8}"/>
              </a:ext>
            </a:extLst>
          </p:cNvPr>
          <p:cNvPicPr>
            <a:picLocks noChangeAspect="1"/>
          </p:cNvPicPr>
          <p:nvPr/>
        </p:nvPicPr>
        <p:blipFill>
          <a:blip r:embed="rId3"/>
          <a:stretch>
            <a:fillRect/>
          </a:stretch>
        </p:blipFill>
        <p:spPr>
          <a:xfrm rot="5400000">
            <a:off x="5544896" y="857250"/>
            <a:ext cx="6858000" cy="5143500"/>
          </a:xfrm>
          <a:prstGeom prst="rect">
            <a:avLst/>
          </a:prstGeom>
        </p:spPr>
      </p:pic>
    </p:spTree>
    <p:extLst>
      <p:ext uri="{BB962C8B-B14F-4D97-AF65-F5344CB8AC3E}">
        <p14:creationId xmlns:p14="http://schemas.microsoft.com/office/powerpoint/2010/main" val="1826747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9DEC-7959-9174-AEFF-2B3B8E8C565B}"/>
              </a:ext>
            </a:extLst>
          </p:cNvPr>
          <p:cNvSpPr>
            <a:spLocks noGrp="1"/>
          </p:cNvSpPr>
          <p:nvPr>
            <p:ph type="title"/>
          </p:nvPr>
        </p:nvSpPr>
        <p:spPr/>
        <p:txBody>
          <a:bodyPr/>
          <a:lstStyle/>
          <a:p>
            <a:r>
              <a:rPr lang="en-US" dirty="0"/>
              <a:t>Market</a:t>
            </a:r>
          </a:p>
        </p:txBody>
      </p:sp>
      <p:sp>
        <p:nvSpPr>
          <p:cNvPr id="4" name="Slide Number Placeholder 3">
            <a:extLst>
              <a:ext uri="{FF2B5EF4-FFF2-40B4-BE49-F238E27FC236}">
                <a16:creationId xmlns:a16="http://schemas.microsoft.com/office/drawing/2014/main" id="{88B1068E-8A97-4998-5E18-3B5CDF3B829B}"/>
              </a:ext>
            </a:extLst>
          </p:cNvPr>
          <p:cNvSpPr>
            <a:spLocks noGrp="1"/>
          </p:cNvSpPr>
          <p:nvPr>
            <p:ph type="sldNum" sz="quarter" idx="4"/>
          </p:nvPr>
        </p:nvSpPr>
        <p:spPr/>
        <p:txBody>
          <a:bodyPr/>
          <a:lstStyle/>
          <a:p>
            <a:fld id="{C3DB2ADC-AF19-4574-8C10-79B5B04FCA27}" type="slidenum">
              <a:rPr lang="en-US" smtClean="0"/>
              <a:pPr/>
              <a:t>3</a:t>
            </a:fld>
            <a:endParaRPr lang="en-US" dirty="0"/>
          </a:p>
        </p:txBody>
      </p:sp>
      <p:sp>
        <p:nvSpPr>
          <p:cNvPr id="19" name="TextBox 18">
            <a:extLst>
              <a:ext uri="{FF2B5EF4-FFF2-40B4-BE49-F238E27FC236}">
                <a16:creationId xmlns:a16="http://schemas.microsoft.com/office/drawing/2014/main" id="{E7D06117-896D-B997-A467-06D9C9751B9C}"/>
              </a:ext>
            </a:extLst>
          </p:cNvPr>
          <p:cNvSpPr txBox="1"/>
          <p:nvPr/>
        </p:nvSpPr>
        <p:spPr>
          <a:xfrm>
            <a:off x="685801" y="1807548"/>
            <a:ext cx="6269472" cy="2677656"/>
          </a:xfrm>
          <a:prstGeom prst="rect">
            <a:avLst/>
          </a:prstGeom>
          <a:noFill/>
        </p:spPr>
        <p:txBody>
          <a:bodyPr wrap="square">
            <a:spAutoFit/>
          </a:bodyPr>
          <a:lstStyle/>
          <a:p>
            <a:r>
              <a:rPr lang="en-US" sz="2400" i="1" noProof="1">
                <a:latin typeface="+mj-lt"/>
              </a:rPr>
              <a:t>1-2 years:</a:t>
            </a:r>
          </a:p>
          <a:p>
            <a:r>
              <a:rPr lang="en-US" sz="2400" noProof="1">
                <a:latin typeface="+mj-lt"/>
              </a:rPr>
              <a:t>Wearable tech</a:t>
            </a:r>
          </a:p>
          <a:p>
            <a:r>
              <a:rPr lang="en-US" sz="2400" noProof="1">
                <a:latin typeface="+mj-lt"/>
              </a:rPr>
              <a:t>Online travel providers</a:t>
            </a:r>
          </a:p>
          <a:p>
            <a:r>
              <a:rPr lang="en-US" sz="2400" noProof="1">
                <a:latin typeface="+mj-lt"/>
              </a:rPr>
              <a:t>Corporate wellness</a:t>
            </a:r>
            <a:endParaRPr lang="en-US" noProof="1">
              <a:latin typeface="+mj-lt"/>
            </a:endParaRPr>
          </a:p>
          <a:p>
            <a:endParaRPr lang="en-US" sz="2400" noProof="1">
              <a:latin typeface="+mj-lt"/>
            </a:endParaRPr>
          </a:p>
          <a:p>
            <a:r>
              <a:rPr lang="en-US" sz="2400" i="1" noProof="1">
                <a:latin typeface="+mj-lt"/>
              </a:rPr>
              <a:t>3-7 years</a:t>
            </a:r>
            <a:r>
              <a:rPr lang="en-US" sz="2400" noProof="1">
                <a:latin typeface="+mj-lt"/>
              </a:rPr>
              <a:t>:</a:t>
            </a:r>
          </a:p>
          <a:p>
            <a:r>
              <a:rPr lang="en-US" sz="2400" noProof="1">
                <a:latin typeface="+mj-lt"/>
              </a:rPr>
              <a:t>Digital therapeutics</a:t>
            </a:r>
          </a:p>
        </p:txBody>
      </p:sp>
      <p:pic>
        <p:nvPicPr>
          <p:cNvPr id="20" name="Picture 19">
            <a:extLst>
              <a:ext uri="{FF2B5EF4-FFF2-40B4-BE49-F238E27FC236}">
                <a16:creationId xmlns:a16="http://schemas.microsoft.com/office/drawing/2014/main" id="{2A09C1E5-C7DC-250B-76A4-EB9415BA6A4F}"/>
              </a:ext>
            </a:extLst>
          </p:cNvPr>
          <p:cNvPicPr>
            <a:picLocks noChangeAspect="1"/>
          </p:cNvPicPr>
          <p:nvPr/>
        </p:nvPicPr>
        <p:blipFill>
          <a:blip r:embed="rId2"/>
          <a:stretch>
            <a:fillRect/>
          </a:stretch>
        </p:blipFill>
        <p:spPr>
          <a:xfrm>
            <a:off x="6749532" y="0"/>
            <a:ext cx="4771907" cy="6858000"/>
          </a:xfrm>
          <a:prstGeom prst="rect">
            <a:avLst/>
          </a:prstGeom>
        </p:spPr>
      </p:pic>
    </p:spTree>
    <p:extLst>
      <p:ext uri="{BB962C8B-B14F-4D97-AF65-F5344CB8AC3E}">
        <p14:creationId xmlns:p14="http://schemas.microsoft.com/office/powerpoint/2010/main" val="4190941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BA633-59EA-1669-FFAB-A5A831690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09557-05DD-78F1-6D6A-7717354815AF}"/>
              </a:ext>
            </a:extLst>
          </p:cNvPr>
          <p:cNvSpPr>
            <a:spLocks noGrp="1"/>
          </p:cNvSpPr>
          <p:nvPr>
            <p:ph type="title"/>
          </p:nvPr>
        </p:nvSpPr>
        <p:spPr/>
        <p:txBody>
          <a:bodyPr/>
          <a:lstStyle/>
          <a:p>
            <a:r>
              <a:rPr lang="en-US" dirty="0"/>
              <a:t>Tailor-made</a:t>
            </a:r>
          </a:p>
        </p:txBody>
      </p:sp>
      <p:sp>
        <p:nvSpPr>
          <p:cNvPr id="4" name="Slide Number Placeholder 3">
            <a:extLst>
              <a:ext uri="{FF2B5EF4-FFF2-40B4-BE49-F238E27FC236}">
                <a16:creationId xmlns:a16="http://schemas.microsoft.com/office/drawing/2014/main" id="{BC5DD856-0961-58C4-F9A6-DEACE90EE001}"/>
              </a:ext>
            </a:extLst>
          </p:cNvPr>
          <p:cNvSpPr>
            <a:spLocks noGrp="1"/>
          </p:cNvSpPr>
          <p:nvPr>
            <p:ph type="sldNum" sz="quarter" idx="4"/>
          </p:nvPr>
        </p:nvSpPr>
        <p:spPr/>
        <p:txBody>
          <a:bodyPr/>
          <a:lstStyle/>
          <a:p>
            <a:fld id="{C3DB2ADC-AF19-4574-8C10-79B5B04FCA27}" type="slidenum">
              <a:rPr lang="en-US" smtClean="0"/>
              <a:pPr/>
              <a:t>4</a:t>
            </a:fld>
            <a:endParaRPr lang="en-US" dirty="0"/>
          </a:p>
        </p:txBody>
      </p:sp>
      <p:sp>
        <p:nvSpPr>
          <p:cNvPr id="19" name="TextBox 18">
            <a:extLst>
              <a:ext uri="{FF2B5EF4-FFF2-40B4-BE49-F238E27FC236}">
                <a16:creationId xmlns:a16="http://schemas.microsoft.com/office/drawing/2014/main" id="{6E459B21-5304-1704-8197-CE13436AB55C}"/>
              </a:ext>
            </a:extLst>
          </p:cNvPr>
          <p:cNvSpPr txBox="1"/>
          <p:nvPr/>
        </p:nvSpPr>
        <p:spPr>
          <a:xfrm>
            <a:off x="685800" y="1807548"/>
            <a:ext cx="5532120" cy="4093428"/>
          </a:xfrm>
          <a:prstGeom prst="rect">
            <a:avLst/>
          </a:prstGeom>
          <a:noFill/>
        </p:spPr>
        <p:txBody>
          <a:bodyPr wrap="square">
            <a:spAutoFit/>
          </a:bodyPr>
          <a:lstStyle/>
          <a:p>
            <a:r>
              <a:rPr lang="en-US" sz="2000" cap="none" dirty="0">
                <a:latin typeface="+mj-lt"/>
              </a:rPr>
              <a:t>The need of the hour is tailor-made wellness care that focuses on the characteristics and personality of each individual. Eastern approaches (Qi ) have persisted due to effectiveness, and some portion has crossed over and been validated by science: </a:t>
            </a:r>
            <a:endParaRPr lang="en-US" sz="2000" dirty="0">
              <a:latin typeface="+mj-lt"/>
            </a:endParaRPr>
          </a:p>
          <a:p>
            <a:r>
              <a:rPr lang="en-US" sz="2000" cap="none" dirty="0">
                <a:latin typeface="+mj-lt"/>
              </a:rPr>
              <a:t>the foundation of 5 Senses.</a:t>
            </a:r>
          </a:p>
          <a:p>
            <a:endParaRPr lang="en-US" sz="2000" cap="none" dirty="0">
              <a:latin typeface="+mj-lt"/>
            </a:endParaRPr>
          </a:p>
          <a:p>
            <a:endParaRPr lang="en-US" sz="2000" dirty="0">
              <a:latin typeface="+mj-lt"/>
            </a:endParaRPr>
          </a:p>
          <a:p>
            <a:r>
              <a:rPr lang="en-US" sz="2000" dirty="0">
                <a:latin typeface="+mj-lt"/>
              </a:rPr>
              <a:t>5 Senses is a </a:t>
            </a:r>
            <a:r>
              <a:rPr lang="en-US" sz="2000" cap="none" dirty="0">
                <a:latin typeface="+mj-lt"/>
              </a:rPr>
              <a:t>gentle and safe-for-all</a:t>
            </a:r>
            <a:r>
              <a:rPr lang="en-US" sz="2000" dirty="0">
                <a:latin typeface="+mj-lt"/>
              </a:rPr>
              <a:t> personalized program </a:t>
            </a:r>
            <a:r>
              <a:rPr lang="en-US" sz="2000" cap="none" dirty="0">
                <a:latin typeface="+mj-lt"/>
              </a:rPr>
              <a:t>based in peer-reviewed </a:t>
            </a:r>
            <a:r>
              <a:rPr lang="en-US" sz="2000" dirty="0">
                <a:latin typeface="+mj-lt"/>
              </a:rPr>
              <a:t>science wrapped in </a:t>
            </a:r>
            <a:r>
              <a:rPr lang="en-US" sz="2000" cap="none" dirty="0">
                <a:latin typeface="+mj-lt"/>
              </a:rPr>
              <a:t>practices used </a:t>
            </a:r>
            <a:r>
              <a:rPr lang="en-US" sz="2000" dirty="0">
                <a:latin typeface="+mj-lt"/>
              </a:rPr>
              <a:t>at </a:t>
            </a:r>
            <a:r>
              <a:rPr lang="en-US" sz="2000" cap="none" dirty="0">
                <a:latin typeface="+mj-lt"/>
              </a:rPr>
              <a:t>the world’s leading </a:t>
            </a:r>
            <a:r>
              <a:rPr lang="en-US" sz="2000" dirty="0">
                <a:latin typeface="+mj-lt"/>
              </a:rPr>
              <a:t>luxury longevity </a:t>
            </a:r>
            <a:r>
              <a:rPr lang="en-US" sz="2000" cap="none" dirty="0">
                <a:latin typeface="+mj-lt"/>
              </a:rPr>
              <a:t>spas. No special equipment is required and no supplements etc are recommended.</a:t>
            </a:r>
          </a:p>
        </p:txBody>
      </p:sp>
      <p:pic>
        <p:nvPicPr>
          <p:cNvPr id="5" name="Picture 4">
            <a:extLst>
              <a:ext uri="{FF2B5EF4-FFF2-40B4-BE49-F238E27FC236}">
                <a16:creationId xmlns:a16="http://schemas.microsoft.com/office/drawing/2014/main" id="{02E11926-CFF5-79C1-D2E2-A573CCA46586}"/>
              </a:ext>
            </a:extLst>
          </p:cNvPr>
          <p:cNvPicPr>
            <a:picLocks noChangeAspect="1"/>
          </p:cNvPicPr>
          <p:nvPr/>
        </p:nvPicPr>
        <p:blipFill>
          <a:blip r:embed="rId2"/>
          <a:stretch>
            <a:fillRect/>
          </a:stretch>
        </p:blipFill>
        <p:spPr>
          <a:xfrm rot="5400000">
            <a:off x="5810250" y="857250"/>
            <a:ext cx="6858000" cy="5143500"/>
          </a:xfrm>
          <a:prstGeom prst="rect">
            <a:avLst/>
          </a:prstGeom>
        </p:spPr>
      </p:pic>
    </p:spTree>
    <p:extLst>
      <p:ext uri="{BB962C8B-B14F-4D97-AF65-F5344CB8AC3E}">
        <p14:creationId xmlns:p14="http://schemas.microsoft.com/office/powerpoint/2010/main" val="2439245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12BC9-66D6-7FC4-3C61-F8B5F7CCB8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3A0E6-DF1F-21A6-E5C7-827B559F9246}"/>
              </a:ext>
            </a:extLst>
          </p:cNvPr>
          <p:cNvSpPr>
            <a:spLocks noGrp="1"/>
          </p:cNvSpPr>
          <p:nvPr>
            <p:ph type="title"/>
          </p:nvPr>
        </p:nvSpPr>
        <p:spPr>
          <a:xfrm>
            <a:off x="685800" y="874301"/>
            <a:ext cx="4058728" cy="5225507"/>
          </a:xfrm>
        </p:spPr>
        <p:txBody>
          <a:bodyPr/>
          <a:lstStyle/>
          <a:p>
            <a:r>
              <a:rPr lang="en-US" dirty="0"/>
              <a:t>FOUNDER’S STORY</a:t>
            </a:r>
          </a:p>
        </p:txBody>
      </p:sp>
      <p:sp>
        <p:nvSpPr>
          <p:cNvPr id="4" name="Slide Number Placeholder 3">
            <a:extLst>
              <a:ext uri="{FF2B5EF4-FFF2-40B4-BE49-F238E27FC236}">
                <a16:creationId xmlns:a16="http://schemas.microsoft.com/office/drawing/2014/main" id="{595D9DEC-D2DA-2F21-2031-D7D9EAEB5861}"/>
              </a:ext>
            </a:extLst>
          </p:cNvPr>
          <p:cNvSpPr>
            <a:spLocks noGrp="1"/>
          </p:cNvSpPr>
          <p:nvPr>
            <p:ph type="sldNum" sz="quarter" idx="4"/>
          </p:nvPr>
        </p:nvSpPr>
        <p:spPr/>
        <p:txBody>
          <a:bodyPr/>
          <a:lstStyle/>
          <a:p>
            <a:fld id="{C3DB2ADC-AF19-4574-8C10-79B5B04FCA27}" type="slidenum">
              <a:rPr lang="en-US" smtClean="0"/>
              <a:pPr/>
              <a:t>5</a:t>
            </a:fld>
            <a:endParaRPr lang="en-US" dirty="0"/>
          </a:p>
        </p:txBody>
      </p:sp>
      <p:sp>
        <p:nvSpPr>
          <p:cNvPr id="19" name="TextBox 18">
            <a:extLst>
              <a:ext uri="{FF2B5EF4-FFF2-40B4-BE49-F238E27FC236}">
                <a16:creationId xmlns:a16="http://schemas.microsoft.com/office/drawing/2014/main" id="{38988EE7-F0EC-A2E4-5741-E68736727572}"/>
              </a:ext>
            </a:extLst>
          </p:cNvPr>
          <p:cNvSpPr txBox="1"/>
          <p:nvPr/>
        </p:nvSpPr>
        <p:spPr>
          <a:xfrm>
            <a:off x="685800" y="1761828"/>
            <a:ext cx="5634990" cy="4401205"/>
          </a:xfrm>
          <a:prstGeom prst="rect">
            <a:avLst/>
          </a:prstGeom>
          <a:noFill/>
        </p:spPr>
        <p:txBody>
          <a:bodyPr wrap="square">
            <a:spAutoFit/>
          </a:bodyPr>
          <a:lstStyle/>
          <a:p>
            <a:r>
              <a:rPr lang="en-US" sz="2000" cap="none" dirty="0">
                <a:latin typeface="+mj-lt"/>
              </a:rPr>
              <a:t>Katrina Nakamura PhD is a stress scientist exploring how our bodies and planet are coping with the changes coming at lightning speed. In short, not well, making stress relief an interesting problem to solve for human need. </a:t>
            </a:r>
          </a:p>
          <a:p>
            <a:endParaRPr lang="en-US" sz="2000" dirty="0">
              <a:latin typeface="+mj-lt"/>
            </a:endParaRPr>
          </a:p>
          <a:p>
            <a:r>
              <a:rPr lang="en-US" sz="2000" cap="none" dirty="0">
                <a:latin typeface="+mj-lt"/>
              </a:rPr>
              <a:t>Katrina developed 5 Senses with skills gained at the Charité in Berlin (neuroscience) and operating Sosei Studio, a Japanese relaxation spa in Vancouve</a:t>
            </a:r>
            <a:r>
              <a:rPr lang="en-US" sz="2000" dirty="0">
                <a:latin typeface="+mj-lt"/>
              </a:rPr>
              <a:t>r. Katrina has been solving stress-caused problems across scales using tech, co-winning the grand prize in the Partnership for Freedom Tech Challenge and raising $3.5 million to fix oceans and food and end modern slavery,</a:t>
            </a:r>
            <a:endParaRPr lang="en-US" sz="2000" cap="none" dirty="0">
              <a:latin typeface="+mj-lt"/>
            </a:endParaRPr>
          </a:p>
        </p:txBody>
      </p:sp>
      <p:pic>
        <p:nvPicPr>
          <p:cNvPr id="6" name="Picture 5">
            <a:extLst>
              <a:ext uri="{FF2B5EF4-FFF2-40B4-BE49-F238E27FC236}">
                <a16:creationId xmlns:a16="http://schemas.microsoft.com/office/drawing/2014/main" id="{F329A537-A63F-29E8-C651-A3ED7683AE54}"/>
              </a:ext>
            </a:extLst>
          </p:cNvPr>
          <p:cNvPicPr>
            <a:picLocks noChangeAspect="1"/>
          </p:cNvPicPr>
          <p:nvPr/>
        </p:nvPicPr>
        <p:blipFill>
          <a:blip r:embed="rId2"/>
          <a:stretch>
            <a:fillRect/>
          </a:stretch>
        </p:blipFill>
        <p:spPr>
          <a:xfrm>
            <a:off x="6598920" y="11430"/>
            <a:ext cx="5143500" cy="6846570"/>
          </a:xfrm>
          <a:prstGeom prst="rect">
            <a:avLst/>
          </a:prstGeom>
        </p:spPr>
      </p:pic>
    </p:spTree>
    <p:extLst>
      <p:ext uri="{BB962C8B-B14F-4D97-AF65-F5344CB8AC3E}">
        <p14:creationId xmlns:p14="http://schemas.microsoft.com/office/powerpoint/2010/main" val="298046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014E9-5E50-A756-C21E-015A27BB8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E3C8F8-11CE-CD62-E7A6-E1A1A3FF588E}"/>
              </a:ext>
            </a:extLst>
          </p:cNvPr>
          <p:cNvSpPr>
            <a:spLocks noGrp="1"/>
          </p:cNvSpPr>
          <p:nvPr>
            <p:ph type="title"/>
          </p:nvPr>
        </p:nvSpPr>
        <p:spPr>
          <a:xfrm>
            <a:off x="685800" y="771431"/>
            <a:ext cx="4058728" cy="5225507"/>
          </a:xfrm>
        </p:spPr>
        <p:txBody>
          <a:bodyPr/>
          <a:lstStyle/>
          <a:p>
            <a:r>
              <a:rPr lang="en-US" dirty="0"/>
              <a:t>CURRENT STATUS</a:t>
            </a:r>
          </a:p>
        </p:txBody>
      </p:sp>
      <p:sp>
        <p:nvSpPr>
          <p:cNvPr id="4" name="Slide Number Placeholder 3">
            <a:extLst>
              <a:ext uri="{FF2B5EF4-FFF2-40B4-BE49-F238E27FC236}">
                <a16:creationId xmlns:a16="http://schemas.microsoft.com/office/drawing/2014/main" id="{63FB2306-F46A-D211-7B7A-0CA5A7EEBE11}"/>
              </a:ext>
            </a:extLst>
          </p:cNvPr>
          <p:cNvSpPr>
            <a:spLocks noGrp="1"/>
          </p:cNvSpPr>
          <p:nvPr>
            <p:ph type="sldNum" sz="quarter" idx="4"/>
          </p:nvPr>
        </p:nvSpPr>
        <p:spPr/>
        <p:txBody>
          <a:bodyPr/>
          <a:lstStyle/>
          <a:p>
            <a:fld id="{C3DB2ADC-AF19-4574-8C10-79B5B04FCA27}" type="slidenum">
              <a:rPr lang="en-US" smtClean="0"/>
              <a:pPr/>
              <a:t>6</a:t>
            </a:fld>
            <a:endParaRPr lang="en-US" dirty="0"/>
          </a:p>
        </p:txBody>
      </p:sp>
      <p:sp>
        <p:nvSpPr>
          <p:cNvPr id="19" name="TextBox 18">
            <a:extLst>
              <a:ext uri="{FF2B5EF4-FFF2-40B4-BE49-F238E27FC236}">
                <a16:creationId xmlns:a16="http://schemas.microsoft.com/office/drawing/2014/main" id="{067E966A-5F03-0DA5-04C9-C24B2A59FAA4}"/>
              </a:ext>
            </a:extLst>
          </p:cNvPr>
          <p:cNvSpPr txBox="1"/>
          <p:nvPr/>
        </p:nvSpPr>
        <p:spPr>
          <a:xfrm>
            <a:off x="685800" y="1407498"/>
            <a:ext cx="6115050" cy="470898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Initial revenue and capabilities plans were completed.</a:t>
            </a:r>
          </a:p>
          <a:p>
            <a:pPr marL="342900" indent="-342900">
              <a:buFont typeface="Arial" panose="020B0604020202020204" pitchFamily="34" charset="0"/>
              <a:buChar char="•"/>
            </a:pPr>
            <a:r>
              <a:rPr lang="en-US" sz="2000" cap="none" dirty="0">
                <a:latin typeface="+mj-lt"/>
              </a:rPr>
              <a:t>5 Senses content v1 is complete and being user tested then will be recorded in different languages/voices.</a:t>
            </a:r>
            <a:endParaRPr lang="en-US" sz="2000" dirty="0">
              <a:latin typeface="+mj-lt"/>
            </a:endParaRPr>
          </a:p>
          <a:p>
            <a:pPr marL="342900" indent="-342900">
              <a:buFont typeface="Arial" panose="020B0604020202020204" pitchFamily="34" charset="0"/>
              <a:buChar char="•"/>
            </a:pPr>
            <a:r>
              <a:rPr lang="en-US" sz="2000" dirty="0">
                <a:latin typeface="+mj-lt"/>
              </a:rPr>
              <a:t>5 Senses market viability was researched and refined to B2B targets in wearable tech, online travel, and corporate wellness following discussions with Richard </a:t>
            </a:r>
            <a:r>
              <a:rPr lang="en-US" sz="2000" dirty="0" err="1">
                <a:latin typeface="+mj-lt"/>
              </a:rPr>
              <a:t>Jhang</a:t>
            </a:r>
            <a:r>
              <a:rPr lang="en-US" sz="2000" dirty="0">
                <a:latin typeface="+mj-lt"/>
              </a:rPr>
              <a:t>, </a:t>
            </a:r>
            <a:r>
              <a:rPr lang="en-US" sz="2000" dirty="0" err="1">
                <a:latin typeface="+mj-lt"/>
              </a:rPr>
              <a:t>StratMinds</a:t>
            </a:r>
            <a:r>
              <a:rPr lang="en-US" sz="2000" dirty="0">
                <a:latin typeface="+mj-lt"/>
              </a:rPr>
              <a:t> VC, Heatherly Bucher, Arena VP Product Marketing, and  participant volunteers at East Meets West. Luxury spas were removed as a B2B target thanks to feedback from the Halekulani Spa.</a:t>
            </a:r>
            <a:endParaRPr lang="en-US" sz="2000" cap="none" dirty="0">
              <a:latin typeface="+mj-lt"/>
            </a:endParaRPr>
          </a:p>
          <a:p>
            <a:pPr marL="342900" indent="-342900">
              <a:buFont typeface="Arial" panose="020B0604020202020204" pitchFamily="34" charset="0"/>
              <a:buChar char="•"/>
            </a:pPr>
            <a:r>
              <a:rPr lang="en-US" sz="2000" dirty="0">
                <a:latin typeface="+mj-lt"/>
              </a:rPr>
              <a:t>The 5 Senses platform might best be accessible by QR code, according to Richard </a:t>
            </a:r>
            <a:r>
              <a:rPr lang="en-US" sz="2000" dirty="0" err="1">
                <a:latin typeface="+mj-lt"/>
              </a:rPr>
              <a:t>Jhang’s</a:t>
            </a:r>
            <a:r>
              <a:rPr lang="en-US" sz="2000" dirty="0">
                <a:latin typeface="+mj-lt"/>
              </a:rPr>
              <a:t> input, lowering costs and avoiding the need to download an app. </a:t>
            </a:r>
          </a:p>
          <a:p>
            <a:pPr marL="342900" indent="-342900">
              <a:buFont typeface="Arial" panose="020B0604020202020204" pitchFamily="34" charset="0"/>
              <a:buChar char="•"/>
            </a:pPr>
            <a:r>
              <a:rPr lang="en-US" sz="2000" dirty="0">
                <a:latin typeface="+mj-lt"/>
              </a:rPr>
              <a:t>A </a:t>
            </a:r>
            <a:r>
              <a:rPr lang="en-US" sz="2000" cap="none" dirty="0">
                <a:latin typeface="+mj-lt"/>
              </a:rPr>
              <a:t>contract developer will</a:t>
            </a:r>
            <a:r>
              <a:rPr lang="en-US" sz="2000" dirty="0">
                <a:latin typeface="+mj-lt"/>
              </a:rPr>
              <a:t> be hired to add AI capacity to the survey and configure to customer programs.</a:t>
            </a:r>
            <a:endParaRPr lang="en-US" sz="2000" cap="none" dirty="0">
              <a:latin typeface="+mj-lt"/>
            </a:endParaRPr>
          </a:p>
        </p:txBody>
      </p:sp>
      <p:pic>
        <p:nvPicPr>
          <p:cNvPr id="11" name="Picture 10">
            <a:extLst>
              <a:ext uri="{FF2B5EF4-FFF2-40B4-BE49-F238E27FC236}">
                <a16:creationId xmlns:a16="http://schemas.microsoft.com/office/drawing/2014/main" id="{C94FCB5A-44BB-1E17-36AD-8BB166BAF1C6}"/>
              </a:ext>
            </a:extLst>
          </p:cNvPr>
          <p:cNvPicPr>
            <a:picLocks noChangeAspect="1"/>
          </p:cNvPicPr>
          <p:nvPr/>
        </p:nvPicPr>
        <p:blipFill>
          <a:blip r:embed="rId2"/>
          <a:stretch>
            <a:fillRect/>
          </a:stretch>
        </p:blipFill>
        <p:spPr>
          <a:xfrm>
            <a:off x="7220793" y="0"/>
            <a:ext cx="4676993" cy="6858000"/>
          </a:xfrm>
          <a:prstGeom prst="rect">
            <a:avLst/>
          </a:prstGeom>
        </p:spPr>
      </p:pic>
    </p:spTree>
    <p:extLst>
      <p:ext uri="{BB962C8B-B14F-4D97-AF65-F5344CB8AC3E}">
        <p14:creationId xmlns:p14="http://schemas.microsoft.com/office/powerpoint/2010/main" val="2866167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CA223-23D3-D645-440A-D63C1CD57C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67F6A4-A936-A4BF-2164-2D4EC4505D93}"/>
              </a:ext>
            </a:extLst>
          </p:cNvPr>
          <p:cNvSpPr>
            <a:spLocks noGrp="1"/>
          </p:cNvSpPr>
          <p:nvPr>
            <p:ph type="title"/>
          </p:nvPr>
        </p:nvSpPr>
        <p:spPr>
          <a:xfrm>
            <a:off x="763438" y="684311"/>
            <a:ext cx="10758001" cy="5453599"/>
          </a:xfrm>
        </p:spPr>
        <p:txBody>
          <a:bodyPr>
            <a:normAutofit/>
          </a:bodyPr>
          <a:lstStyle/>
          <a:p>
            <a:br>
              <a:rPr lang="en-US" cap="none" dirty="0"/>
            </a:br>
            <a:endParaRPr lang="en-US" cap="none" dirty="0"/>
          </a:p>
        </p:txBody>
      </p:sp>
      <p:sp>
        <p:nvSpPr>
          <p:cNvPr id="6" name="TextBox 5">
            <a:extLst>
              <a:ext uri="{FF2B5EF4-FFF2-40B4-BE49-F238E27FC236}">
                <a16:creationId xmlns:a16="http://schemas.microsoft.com/office/drawing/2014/main" id="{0B11CD77-2A57-2A2B-3A48-5769FD2CAD3C}"/>
              </a:ext>
            </a:extLst>
          </p:cNvPr>
          <p:cNvSpPr txBox="1"/>
          <p:nvPr/>
        </p:nvSpPr>
        <p:spPr>
          <a:xfrm>
            <a:off x="1325880" y="1280428"/>
            <a:ext cx="9555480" cy="4154984"/>
          </a:xfrm>
          <a:prstGeom prst="rect">
            <a:avLst/>
          </a:prstGeom>
          <a:noFill/>
        </p:spPr>
        <p:txBody>
          <a:bodyPr wrap="square">
            <a:spAutoFit/>
          </a:bodyPr>
          <a:lstStyle/>
          <a:p>
            <a:pPr algn="ctr"/>
            <a:r>
              <a:rPr lang="en-US" sz="2400" dirty="0">
                <a:latin typeface="+mj-lt"/>
              </a:rPr>
              <a:t>We’re seeking aligned partners to scale</a:t>
            </a:r>
          </a:p>
          <a:p>
            <a:pPr algn="ctr"/>
            <a:r>
              <a:rPr lang="en-US" sz="2400" dirty="0">
                <a:latin typeface="+mj-lt"/>
              </a:rPr>
              <a:t>our scientifically-backed stress reduction solution.</a:t>
            </a:r>
          </a:p>
          <a:p>
            <a:pPr algn="ctr"/>
            <a:endParaRPr lang="en-US" sz="2400" dirty="0">
              <a:latin typeface="+mj-lt"/>
            </a:endParaRPr>
          </a:p>
          <a:p>
            <a:pPr marL="457200" indent="-457200" algn="ctr">
              <a:buFont typeface="+mj-lt"/>
              <a:buAutoNum type="arabicPeriod"/>
            </a:pPr>
            <a:r>
              <a:rPr lang="en-US" sz="2400" dirty="0">
                <a:latin typeface="+mj-lt"/>
              </a:rPr>
              <a:t>To identify the most profitable configuration for the program</a:t>
            </a:r>
          </a:p>
          <a:p>
            <a:pPr marL="457200" indent="-457200" algn="ctr">
              <a:buFont typeface="+mj-lt"/>
              <a:buAutoNum type="arabicPeriod"/>
            </a:pPr>
            <a:endParaRPr lang="en-US" sz="2400" dirty="0">
              <a:latin typeface="+mj-lt"/>
            </a:endParaRPr>
          </a:p>
          <a:p>
            <a:pPr marL="457200" indent="-457200" algn="ctr">
              <a:buFont typeface="+mj-lt"/>
              <a:buAutoNum type="arabicPeriod"/>
            </a:pPr>
            <a:r>
              <a:rPr lang="en-US" sz="2400" dirty="0">
                <a:latin typeface="+mj-lt"/>
              </a:rPr>
              <a:t>Match and pilot with large corporate partners, and</a:t>
            </a:r>
          </a:p>
          <a:p>
            <a:pPr marL="457200" indent="-457200" algn="ctr">
              <a:buFont typeface="+mj-lt"/>
              <a:buAutoNum type="arabicPeriod"/>
            </a:pPr>
            <a:endParaRPr lang="en-US" sz="2400" dirty="0">
              <a:latin typeface="+mj-lt"/>
            </a:endParaRPr>
          </a:p>
          <a:p>
            <a:pPr marL="457200" indent="-457200" algn="ctr">
              <a:buFont typeface="+mj-lt"/>
              <a:buAutoNum type="arabicPeriod"/>
            </a:pPr>
            <a:r>
              <a:rPr lang="en-US" sz="2400" dirty="0">
                <a:latin typeface="+mj-lt"/>
              </a:rPr>
              <a:t>Scale quickly.</a:t>
            </a:r>
          </a:p>
          <a:p>
            <a:pPr algn="ctr"/>
            <a:endParaRPr lang="en-US" sz="2400" b="1" dirty="0"/>
          </a:p>
          <a:p>
            <a:pPr algn="ctr"/>
            <a:r>
              <a:rPr lang="en-US" sz="2400" cap="none" dirty="0">
                <a:latin typeface="+mj-lt"/>
              </a:rPr>
              <a:t>Let’s create a calmer world together,</a:t>
            </a:r>
          </a:p>
          <a:p>
            <a:pPr algn="ctr"/>
            <a:r>
              <a:rPr lang="en-US" sz="2400" cap="none" dirty="0">
                <a:latin typeface="+mj-lt"/>
              </a:rPr>
              <a:t>and bring stress relief to thousands of people in just 15 minutes a day.</a:t>
            </a:r>
          </a:p>
        </p:txBody>
      </p:sp>
    </p:spTree>
    <p:extLst>
      <p:ext uri="{BB962C8B-B14F-4D97-AF65-F5344CB8AC3E}">
        <p14:creationId xmlns:p14="http://schemas.microsoft.com/office/powerpoint/2010/main" val="324683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2B06-D3BB-1CB3-3F99-0E19AC339A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8BE5CE-6106-64B6-7E8C-42FAA34A0A6C}"/>
              </a:ext>
            </a:extLst>
          </p:cNvPr>
          <p:cNvSpPr>
            <a:spLocks noGrp="1"/>
          </p:cNvSpPr>
          <p:nvPr>
            <p:ph type="title"/>
          </p:nvPr>
        </p:nvSpPr>
        <p:spPr>
          <a:xfrm>
            <a:off x="763438" y="684311"/>
            <a:ext cx="10758001" cy="5453599"/>
          </a:xfrm>
        </p:spPr>
        <p:txBody>
          <a:bodyPr>
            <a:normAutofit/>
          </a:bodyPr>
          <a:lstStyle/>
          <a:p>
            <a:pPr algn="ctr"/>
            <a:r>
              <a:rPr lang="en-US" cap="none" dirty="0"/>
              <a:t>MARKET FOR 5 SENSES </a:t>
            </a:r>
            <a:br>
              <a:rPr lang="en-US" cap="none" dirty="0"/>
            </a:br>
            <a:br>
              <a:rPr lang="en-US" cap="none" dirty="0"/>
            </a:br>
            <a:r>
              <a:rPr lang="en-US" sz="2800" cap="none" dirty="0"/>
              <a:t>Our target customers are large companies with a growing focus on health or wellness, especially stress management, and the infrastructure and customer base for a mutually beneficial partnership.</a:t>
            </a:r>
            <a:br>
              <a:rPr lang="en-US" sz="2800" cap="none" dirty="0"/>
            </a:br>
            <a:br>
              <a:rPr lang="en-US" sz="2800" cap="none" dirty="0"/>
            </a:br>
            <a:r>
              <a:rPr lang="en-US" cap="none" dirty="0"/>
              <a:t>Stress costs $1 trillion in lost </a:t>
            </a:r>
            <a:r>
              <a:rPr lang="en-US" cap="none" dirty="0">
                <a:hlinkClick r:id="rId3"/>
              </a:rPr>
              <a:t>productivity</a:t>
            </a:r>
            <a:r>
              <a:rPr lang="en-US" cap="none" dirty="0"/>
              <a:t> each year.</a:t>
            </a:r>
            <a:br>
              <a:rPr lang="en-US" cap="none" dirty="0"/>
            </a:br>
            <a:br>
              <a:rPr lang="en-US" cap="none" dirty="0"/>
            </a:br>
            <a:endParaRPr lang="en-US" cap="none" dirty="0"/>
          </a:p>
        </p:txBody>
      </p:sp>
    </p:spTree>
    <p:extLst>
      <p:ext uri="{BB962C8B-B14F-4D97-AF65-F5344CB8AC3E}">
        <p14:creationId xmlns:p14="http://schemas.microsoft.com/office/powerpoint/2010/main" val="1798136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D7A96-3673-9DDC-3611-5C38BE4884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E16790-F49C-ED4A-CAEA-FBF0DCE044B5}"/>
              </a:ext>
            </a:extLst>
          </p:cNvPr>
          <p:cNvSpPr>
            <a:spLocks noGrp="1"/>
          </p:cNvSpPr>
          <p:nvPr>
            <p:ph type="title"/>
          </p:nvPr>
        </p:nvSpPr>
        <p:spPr>
          <a:xfrm>
            <a:off x="763438" y="684311"/>
            <a:ext cx="10758001" cy="5453599"/>
          </a:xfrm>
        </p:spPr>
        <p:txBody>
          <a:bodyPr anchor="t" anchorCtr="0">
            <a:normAutofit fontScale="90000"/>
          </a:bodyPr>
          <a:lstStyle/>
          <a:p>
            <a:pPr algn="ctr"/>
            <a:br>
              <a:rPr lang="en-US" sz="2200" cap="none" dirty="0">
                <a:latin typeface="Calisto MT" panose="02040603050505030304" pitchFamily="18" charset="77"/>
              </a:rPr>
            </a:br>
            <a:r>
              <a:rPr lang="en-US" sz="2700" cap="none" dirty="0">
                <a:latin typeface="Calisto MT" panose="02040603050505030304" pitchFamily="18" charset="77"/>
              </a:rPr>
              <a:t>B2B Target 1: Wearable Tech Firms Selling Data-Driven Wellness</a:t>
            </a:r>
            <a:br>
              <a:rPr lang="en-US" sz="2700" cap="none" dirty="0">
                <a:latin typeface="Calisto MT" panose="02040603050505030304" pitchFamily="18" charset="77"/>
              </a:rPr>
            </a:br>
            <a:br>
              <a:rPr lang="en-US" sz="2700" cap="none" dirty="0">
                <a:latin typeface="Calisto MT" panose="02040603050505030304" pitchFamily="18" charset="77"/>
              </a:rPr>
            </a:br>
            <a:r>
              <a:rPr lang="en-US" sz="2200" b="1" cap="none" dirty="0">
                <a:latin typeface="Calisto MT" panose="02040603050505030304" pitchFamily="18" charset="77"/>
              </a:rPr>
              <a:t>Potential partners: </a:t>
            </a:r>
            <a:r>
              <a:rPr lang="en-US" sz="2200" cap="none" dirty="0">
                <a:latin typeface="Calisto MT" panose="02040603050505030304" pitchFamily="18" charset="77"/>
              </a:rPr>
              <a:t>Fitbit, Oura ring, Apple watch, Whoop</a:t>
            </a:r>
            <a:br>
              <a:rPr lang="en-US" sz="2200" cap="none" dirty="0">
                <a:latin typeface="Calisto MT" panose="02040603050505030304" pitchFamily="18" charset="77"/>
              </a:rPr>
            </a:br>
            <a:r>
              <a:rPr lang="en-US" sz="2200" b="1" cap="none" dirty="0">
                <a:latin typeface="Calisto MT" panose="02040603050505030304" pitchFamily="18" charset="77"/>
              </a:rPr>
              <a:t>We gain a large customer base through their distribution</a:t>
            </a:r>
            <a:r>
              <a:rPr lang="en-US" sz="2200" cap="none" dirty="0">
                <a:latin typeface="Calisto MT" panose="02040603050505030304" pitchFamily="18" charset="77"/>
              </a:rPr>
              <a:t>.</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2024 value of wearable tech: $70.5 Billion</a:t>
            </a:r>
            <a:br>
              <a:rPr lang="en-US" sz="2200" cap="none" dirty="0">
                <a:latin typeface="Calisto MT" panose="02040603050505030304" pitchFamily="18" charset="77"/>
              </a:rPr>
            </a:br>
            <a:r>
              <a:rPr lang="en-US" sz="2200" cap="none" dirty="0">
                <a:latin typeface="Calisto MT" panose="02040603050505030304" pitchFamily="18" charset="77"/>
              </a:rPr>
              <a:t>2029 forecast value, at 6-16% year-on-year growth: $110-150 Billion (averaging forecasts)</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Wearables like Fitbit, Oura Ring, Apple Watch, and Whoop track vital metrics like heart rate variability (HRV), stress levels, sleep quality and physical activity—</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(1) data that can vary widely over 24 hours, the course of a week, energy and stress levels, </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(2) data that our service can help their customers to situate in a personalized context, and</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(3) data for validating our 15-minute stress relief experience and increasing its effectiveness.</a:t>
            </a:r>
            <a:endParaRPr lang="en-US" sz="2200" cap="none" dirty="0"/>
          </a:p>
        </p:txBody>
      </p:sp>
    </p:spTree>
    <p:extLst>
      <p:ext uri="{BB962C8B-B14F-4D97-AF65-F5344CB8AC3E}">
        <p14:creationId xmlns:p14="http://schemas.microsoft.com/office/powerpoint/2010/main" val="4040696054"/>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DEC8C5-155D-4CD7-98CB-88A657420A1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657736A-C21D-40FD-9C3B-2A541E56B2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5FE3D2-AB53-4F3D-8791-B4AA764B47F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ChronicleVTI</Template>
  <TotalTime>25205</TotalTime>
  <Words>1851</Words>
  <Application>Microsoft Macintosh PowerPoint</Application>
  <PresentationFormat>Widescreen</PresentationFormat>
  <Paragraphs>135</Paragraphs>
  <Slides>17</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Calisto MT</vt:lpstr>
      <vt:lpstr>Futura Medium</vt:lpstr>
      <vt:lpstr>Univers Condensed</vt:lpstr>
      <vt:lpstr>ChronicleVTI</vt:lpstr>
      <vt:lpstr>5 Senses B2B Virtual Spa    Personalized STRESS RELIEF IN 15 MinuteS    Thriving in Modern times with eastern traditions &amp; Science </vt:lpstr>
      <vt:lpstr>PRODUCT OVERVIEW  5 Senses is a virtual spa that effectively eliminates stress for users in 15 minutes.  The program includes a stress release exercise (5 minutes) followed by a short diagnostic survey validated by science from traditional Japanese medicine (7 minutes) and energizing (3 minutes).   Users can scale the experience to the time they have available, for example after working out, on a work break, while waiting in a line or on hold.</vt:lpstr>
      <vt:lpstr>Market</vt:lpstr>
      <vt:lpstr>Tailor-made</vt:lpstr>
      <vt:lpstr>FOUNDER’S STORY</vt:lpstr>
      <vt:lpstr>CURRENT STATUS</vt:lpstr>
      <vt:lpstr> </vt:lpstr>
      <vt:lpstr>MARKET FOR 5 SENSES   Our target customers are large companies with a growing focus on health or wellness, especially stress management, and the infrastructure and customer base for a mutually beneficial partnership.  Stress costs $1 trillion in lost productivity each year.  </vt:lpstr>
      <vt:lpstr> B2B Target 1: Wearable Tech Firms Selling Data-Driven Wellness  Potential partners: Fitbit, Oura ring, Apple watch, Whoop We gain a large customer base through their distribution.  2024 value of wearable tech: $70.5 Billion 2029 forecast value, at 6-16% year-on-year growth: $110-150 Billion (averaging forecasts)  Wearables like Fitbit, Oura Ring, Apple Watch, and Whoop track vital metrics like heart rate variability (HRV), stress levels, sleep quality and physical activity—  (1) data that can vary widely over 24 hours, the course of a week, energy and stress levels,   (2) data that our service can help their customers to situate in a personalized context, and  (3) data for validating our 15-minute stress relief experience and increasing its effectiveness.</vt:lpstr>
      <vt:lpstr>Wearables and 5 Senses Data-driven insights and personalized recommendations are a natural fit.   Some wearables like Fitbit Sense 2, Sense, and the Samsung Galaxy watch already offer features like stress tracking, guided breathing and meditation but are not yet customizing how they communicate the meaning of the tracking data to their customers, or data variability, to be relevant to the state of their customer’s mind-body right now. Currently, wearables data are interpreted only from a Western science perspective in context of disease which can cause more stress. Adding an Eastern perspective gives wearables users more power to understand how their physical symptoms today may reflect current events in their life and can change. Eastern medicine methods detect patterns of symptoms from stress that may be independent of disease today but contribute to disease over time if left unrecognized.  In an increasingly competitive market, wearables companies partnering with us will stand out by offering personalized physical + mental insights and suggestions for holistic health and effective stress reduction.   </vt:lpstr>
      <vt:lpstr>Revenue model: Licensing, subscription, priced per head or use. 5 Senses can be plugged into wearables stress programming or purchased as a premium add-on, like: “Unlock a personalized stress relief session tailored to your heart rate variability (HRV).”  Access: 5 Senses sessions can be integrated to a wearable tech company’s platform, via an app or preferably by QR code to our dedicated platform for no need to download an app. Custom content is available to wearables firms to offer when their customers are checking their stress level or HRV data and customized to data readings. Fitbit could offer an integrated stress management program with our 15-minute sessions under their branding, for example, paying us a fee per user or a licensing fee. Possibilities include:  (1) a white-label version of our virtual spa for wearables companies to brand as their own, (2) corporate subscriptions: employees receive 15-minute sessions based on their data. (3) co-branded personalized wellness/stress relief kits touching 5 senses (Kampo herbal body spray, flower oil or candle, acupressure guide and tools, herbal teas, colored light mask, playlist, code to access audio exercises, 3 months subscription for stress relief sessions integrated to the wearables app, etc).</vt:lpstr>
      <vt:lpstr> B2B Target 2: Online Travel Providers  Potential partners: JTB, Expedia, AirBnB Currently about 45-50% of travel is booked online. Global Online Travel Market: $661 Billion (2022), 18% CAGR, projected $1.52 trillion by 2027  We can integrate our virtual spa services into online travel platforms and benefits programs and earn revenue from bundled packages or API usage charges.   The largest travel agencies in the world are keeping their customers online through browsing, booking, traveling, then sharing trip memories with others. They are doing this by adding value-adding experiences, according to an experience planner at JTB (met at EMW;) and  looking for “Wow!” factor experiences to help their customers stay on-app. This builds JTB’s revenues with few Japanese now visiting Hawaii but spending far more per person for example.   </vt:lpstr>
      <vt:lpstr> B2B Target 3: Large Firms with Wellness and Productivity Programs  Potential partners: Telehealth/hospitals, universities, fitness and insurance providers Currently about 45-50% of travel is booked online. Global Online Travel Market: $661 Billion (2022), 18% CAGR, projected $1.52 trillion by 2027  We can integrate our virtual spa services into customer fitness benefits, employee health benefits and corporate culture programs to boost user contentment and productivity by effectively reducing stress. We can also integrate our virtual spa services into Human Resources software and benefits platforms like Workday, Zenefits, or Gusto.  We can earn revenue from licensing fees, subscriptions or white-label solutions with recurring revenue, or from per-user pricing from bundled packages or API usage charges for example $8-10 per employee/month depending on usage, customization, and integration.    </vt:lpstr>
      <vt:lpstr> </vt:lpstr>
      <vt:lpstr>Financials</vt:lpstr>
      <vt:lpstr>Financials</vt:lpstr>
      <vt:lpstr>Mahalo nui loa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cp:lastModifiedBy>Katrina Nakamura</cp:lastModifiedBy>
  <cp:revision>18</cp:revision>
  <dcterms:created xsi:type="dcterms:W3CDTF">2024-01-08T19:59:49Z</dcterms:created>
  <dcterms:modified xsi:type="dcterms:W3CDTF">2025-04-21T19:17:04Z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